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70" r:id="rId1"/>
  </p:sldMasterIdLst>
  <p:notesMasterIdLst>
    <p:notesMasterId r:id="rId85"/>
  </p:notesMasterIdLst>
  <p:sldIdLst>
    <p:sldId id="271" r:id="rId2"/>
    <p:sldId id="304" r:id="rId3"/>
    <p:sldId id="281" r:id="rId4"/>
    <p:sldId id="278" r:id="rId5"/>
    <p:sldId id="296" r:id="rId6"/>
    <p:sldId id="316" r:id="rId7"/>
    <p:sldId id="331" r:id="rId8"/>
    <p:sldId id="309" r:id="rId9"/>
    <p:sldId id="318" r:id="rId10"/>
    <p:sldId id="348" r:id="rId11"/>
    <p:sldId id="317" r:id="rId12"/>
    <p:sldId id="308" r:id="rId13"/>
    <p:sldId id="301" r:id="rId14"/>
    <p:sldId id="319" r:id="rId15"/>
    <p:sldId id="321" r:id="rId16"/>
    <p:sldId id="307" r:id="rId17"/>
    <p:sldId id="300" r:id="rId18"/>
    <p:sldId id="314" r:id="rId19"/>
    <p:sldId id="315" r:id="rId20"/>
    <p:sldId id="311" r:id="rId21"/>
    <p:sldId id="313" r:id="rId22"/>
    <p:sldId id="297" r:id="rId23"/>
    <p:sldId id="310" r:id="rId24"/>
    <p:sldId id="322" r:id="rId25"/>
    <p:sldId id="329" r:id="rId26"/>
    <p:sldId id="328" r:id="rId27"/>
    <p:sldId id="326" r:id="rId28"/>
    <p:sldId id="330" r:id="rId29"/>
    <p:sldId id="327" r:id="rId30"/>
    <p:sldId id="332" r:id="rId31"/>
    <p:sldId id="338" r:id="rId32"/>
    <p:sldId id="280" r:id="rId33"/>
    <p:sldId id="323" r:id="rId34"/>
    <p:sldId id="337" r:id="rId35"/>
    <p:sldId id="325" r:id="rId36"/>
    <p:sldId id="336" r:id="rId37"/>
    <p:sldId id="340" r:id="rId38"/>
    <p:sldId id="344" r:id="rId39"/>
    <p:sldId id="339" r:id="rId40"/>
    <p:sldId id="347" r:id="rId41"/>
    <p:sldId id="375" r:id="rId42"/>
    <p:sldId id="345" r:id="rId43"/>
    <p:sldId id="343" r:id="rId44"/>
    <p:sldId id="359" r:id="rId45"/>
    <p:sldId id="350" r:id="rId46"/>
    <p:sldId id="349" r:id="rId47"/>
    <p:sldId id="351" r:id="rId48"/>
    <p:sldId id="353" r:id="rId49"/>
    <p:sldId id="354" r:id="rId50"/>
    <p:sldId id="352" r:id="rId51"/>
    <p:sldId id="342" r:id="rId52"/>
    <p:sldId id="346" r:id="rId53"/>
    <p:sldId id="361" r:id="rId54"/>
    <p:sldId id="355" r:id="rId55"/>
    <p:sldId id="275" r:id="rId56"/>
    <p:sldId id="356" r:id="rId57"/>
    <p:sldId id="369" r:id="rId58"/>
    <p:sldId id="365" r:id="rId59"/>
    <p:sldId id="368" r:id="rId60"/>
    <p:sldId id="364" r:id="rId61"/>
    <p:sldId id="389" r:id="rId62"/>
    <p:sldId id="259" r:id="rId63"/>
    <p:sldId id="306" r:id="rId64"/>
    <p:sldId id="380" r:id="rId65"/>
    <p:sldId id="394" r:id="rId66"/>
    <p:sldId id="391" r:id="rId67"/>
    <p:sldId id="392" r:id="rId68"/>
    <p:sldId id="372" r:id="rId69"/>
    <p:sldId id="377" r:id="rId70"/>
    <p:sldId id="333" r:id="rId71"/>
    <p:sldId id="276" r:id="rId72"/>
    <p:sldId id="367" r:id="rId73"/>
    <p:sldId id="373" r:id="rId74"/>
    <p:sldId id="385" r:id="rId75"/>
    <p:sldId id="363" r:id="rId76"/>
    <p:sldId id="386" r:id="rId77"/>
    <p:sldId id="374" r:id="rId78"/>
    <p:sldId id="387" r:id="rId79"/>
    <p:sldId id="388" r:id="rId80"/>
    <p:sldId id="393" r:id="rId81"/>
    <p:sldId id="366" r:id="rId82"/>
    <p:sldId id="390" r:id="rId83"/>
    <p:sldId id="37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4"/>
    <p:restoredTop sz="59156"/>
  </p:normalViewPr>
  <p:slideViewPr>
    <p:cSldViewPr snapToGrid="0" snapToObjects="1">
      <p:cViewPr varScale="1">
        <p:scale>
          <a:sx n="61" d="100"/>
          <a:sy n="61" d="100"/>
        </p:scale>
        <p:origin x="20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B871EF-88D2-5C4C-A303-74BF2456DB5B}"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en-US"/>
        </a:p>
      </dgm:t>
    </dgm:pt>
    <dgm:pt modelId="{7BA20E3D-BDA1-884F-B2D1-C852C3205977}">
      <dgm:prSet/>
      <dgm:spPr/>
      <dgm:t>
        <a:bodyPr/>
        <a:lstStyle/>
        <a:p>
          <a:pPr rtl="0"/>
          <a:r>
            <a:rPr lang="en-US" baseline="0" dirty="0" smtClean="0"/>
            <a:t>Tarski</a:t>
          </a:r>
          <a:endParaRPr lang="en-US" dirty="0"/>
        </a:p>
      </dgm:t>
    </dgm:pt>
    <dgm:pt modelId="{CBED33A7-A6B7-D54E-BB35-E75DD95AB55B}" type="parTrans" cxnId="{F4B59129-B5C5-044A-BB48-E4EFD482EE6F}">
      <dgm:prSet/>
      <dgm:spPr/>
      <dgm:t>
        <a:bodyPr/>
        <a:lstStyle/>
        <a:p>
          <a:endParaRPr lang="en-US"/>
        </a:p>
      </dgm:t>
    </dgm:pt>
    <dgm:pt modelId="{DB1F0F07-4B71-3547-AC46-DFC65CFBCA1A}" type="sibTrans" cxnId="{F4B59129-B5C5-044A-BB48-E4EFD482EE6F}">
      <dgm:prSet/>
      <dgm:spPr/>
      <dgm:t>
        <a:bodyPr/>
        <a:lstStyle/>
        <a:p>
          <a:endParaRPr lang="en-US"/>
        </a:p>
      </dgm:t>
    </dgm:pt>
    <dgm:pt modelId="{6B018A58-5BC1-7B43-AC58-26EC992F17A2}">
      <dgm:prSet/>
      <dgm:spPr/>
      <dgm:t>
        <a:bodyPr/>
        <a:lstStyle/>
        <a:p>
          <a:pPr rtl="0"/>
          <a:r>
            <a:rPr lang="en-US" baseline="0" dirty="0" smtClean="0"/>
            <a:t>Gödel</a:t>
          </a:r>
          <a:endParaRPr lang="en-US" dirty="0"/>
        </a:p>
      </dgm:t>
    </dgm:pt>
    <dgm:pt modelId="{9A7D1AEB-C696-484A-A375-0ED827D0B429}" type="parTrans" cxnId="{EC3D0F94-D8CC-944F-AAC4-6CFE73E5A00E}">
      <dgm:prSet/>
      <dgm:spPr/>
      <dgm:t>
        <a:bodyPr/>
        <a:lstStyle/>
        <a:p>
          <a:endParaRPr lang="en-US"/>
        </a:p>
      </dgm:t>
    </dgm:pt>
    <dgm:pt modelId="{44CBB155-A8C9-7F45-93C4-880826D767B9}" type="sibTrans" cxnId="{EC3D0F94-D8CC-944F-AAC4-6CFE73E5A00E}">
      <dgm:prSet/>
      <dgm:spPr/>
      <dgm:t>
        <a:bodyPr/>
        <a:lstStyle/>
        <a:p>
          <a:endParaRPr lang="en-US"/>
        </a:p>
      </dgm:t>
    </dgm:pt>
    <dgm:pt modelId="{572E8E23-6F88-C94B-A754-FF0AC0885985}">
      <dgm:prSet/>
      <dgm:spPr/>
      <dgm:t>
        <a:bodyPr/>
        <a:lstStyle/>
        <a:p>
          <a:pPr rtl="0"/>
          <a:r>
            <a:rPr lang="en-US" baseline="0" dirty="0" smtClean="0"/>
            <a:t>Church</a:t>
          </a:r>
          <a:endParaRPr lang="en-US" dirty="0"/>
        </a:p>
      </dgm:t>
    </dgm:pt>
    <dgm:pt modelId="{89EFBA91-7995-4945-B3A4-D322084ECD45}" type="parTrans" cxnId="{61A61AC3-BF60-1740-A4EA-DA251F588882}">
      <dgm:prSet/>
      <dgm:spPr/>
      <dgm:t>
        <a:bodyPr/>
        <a:lstStyle/>
        <a:p>
          <a:endParaRPr lang="en-US"/>
        </a:p>
      </dgm:t>
    </dgm:pt>
    <dgm:pt modelId="{4D4E9B3F-8906-4940-8DCF-5A35DBE01504}" type="sibTrans" cxnId="{61A61AC3-BF60-1740-A4EA-DA251F588882}">
      <dgm:prSet/>
      <dgm:spPr/>
      <dgm:t>
        <a:bodyPr/>
        <a:lstStyle/>
        <a:p>
          <a:endParaRPr lang="en-US"/>
        </a:p>
      </dgm:t>
    </dgm:pt>
    <dgm:pt modelId="{88766E67-7A85-BA41-A7D5-B791339A2BA7}">
      <dgm:prSet/>
      <dgm:spPr/>
      <dgm:t>
        <a:bodyPr/>
        <a:lstStyle/>
        <a:p>
          <a:pPr rtl="0"/>
          <a:r>
            <a:rPr lang="en-US" baseline="0" dirty="0" smtClean="0"/>
            <a:t>Turing</a:t>
          </a:r>
          <a:endParaRPr lang="en-US" dirty="0"/>
        </a:p>
      </dgm:t>
    </dgm:pt>
    <dgm:pt modelId="{2F3C59AC-FC11-284B-8E2B-F7055D6D68EB}" type="parTrans" cxnId="{35007443-022F-9A45-AD97-D704B8673634}">
      <dgm:prSet/>
      <dgm:spPr/>
      <dgm:t>
        <a:bodyPr/>
        <a:lstStyle/>
        <a:p>
          <a:endParaRPr lang="en-US"/>
        </a:p>
      </dgm:t>
    </dgm:pt>
    <dgm:pt modelId="{7EA4F4C4-DEBE-9941-A806-F6F2C43C5536}" type="sibTrans" cxnId="{35007443-022F-9A45-AD97-D704B8673634}">
      <dgm:prSet/>
      <dgm:spPr/>
      <dgm:t>
        <a:bodyPr/>
        <a:lstStyle/>
        <a:p>
          <a:endParaRPr lang="en-US"/>
        </a:p>
      </dgm:t>
    </dgm:pt>
    <dgm:pt modelId="{B1B267DD-8B24-C244-B769-ECABAD1E8A1A}" type="pres">
      <dgm:prSet presAssocID="{F9B871EF-88D2-5C4C-A303-74BF2456DB5B}" presName="Name0" presStyleCnt="0">
        <dgm:presLayoutVars>
          <dgm:chMax val="1"/>
          <dgm:dir/>
          <dgm:animLvl val="ctr"/>
          <dgm:resizeHandles val="exact"/>
        </dgm:presLayoutVars>
      </dgm:prSet>
      <dgm:spPr/>
      <dgm:t>
        <a:bodyPr/>
        <a:lstStyle/>
        <a:p>
          <a:endParaRPr lang="en-US"/>
        </a:p>
      </dgm:t>
    </dgm:pt>
    <dgm:pt modelId="{B160CFC4-CD8D-8445-837B-E1FA5C24C0F9}" type="pres">
      <dgm:prSet presAssocID="{6B018A58-5BC1-7B43-AC58-26EC992F17A2}" presName="centerShape" presStyleLbl="node0" presStyleIdx="0" presStyleCnt="1"/>
      <dgm:spPr/>
      <dgm:t>
        <a:bodyPr/>
        <a:lstStyle/>
        <a:p>
          <a:endParaRPr lang="en-US"/>
        </a:p>
      </dgm:t>
    </dgm:pt>
    <dgm:pt modelId="{378017F5-2920-8544-9361-6358BC092FF0}" type="pres">
      <dgm:prSet presAssocID="{CBED33A7-A6B7-D54E-BB35-E75DD95AB55B}" presName="parTrans" presStyleLbl="sibTrans2D1" presStyleIdx="0" presStyleCnt="3"/>
      <dgm:spPr/>
      <dgm:t>
        <a:bodyPr/>
        <a:lstStyle/>
        <a:p>
          <a:endParaRPr lang="en-US"/>
        </a:p>
      </dgm:t>
    </dgm:pt>
    <dgm:pt modelId="{D3913762-7BD7-EE4B-938C-0F94AEFF3C2D}" type="pres">
      <dgm:prSet presAssocID="{CBED33A7-A6B7-D54E-BB35-E75DD95AB55B}" presName="connectorText" presStyleLbl="sibTrans2D1" presStyleIdx="0" presStyleCnt="3"/>
      <dgm:spPr/>
      <dgm:t>
        <a:bodyPr/>
        <a:lstStyle/>
        <a:p>
          <a:endParaRPr lang="en-US"/>
        </a:p>
      </dgm:t>
    </dgm:pt>
    <dgm:pt modelId="{8B0821DD-355A-944B-A47E-D4ECE268B7B5}" type="pres">
      <dgm:prSet presAssocID="{7BA20E3D-BDA1-884F-B2D1-C852C3205977}" presName="node" presStyleLbl="node1" presStyleIdx="0" presStyleCnt="3">
        <dgm:presLayoutVars>
          <dgm:bulletEnabled val="1"/>
        </dgm:presLayoutVars>
      </dgm:prSet>
      <dgm:spPr/>
      <dgm:t>
        <a:bodyPr/>
        <a:lstStyle/>
        <a:p>
          <a:endParaRPr lang="en-US"/>
        </a:p>
      </dgm:t>
    </dgm:pt>
    <dgm:pt modelId="{56705C85-827A-D440-9F73-2A43A2287627}" type="pres">
      <dgm:prSet presAssocID="{89EFBA91-7995-4945-B3A4-D322084ECD45}" presName="parTrans" presStyleLbl="sibTrans2D1" presStyleIdx="1" presStyleCnt="3"/>
      <dgm:spPr/>
      <dgm:t>
        <a:bodyPr/>
        <a:lstStyle/>
        <a:p>
          <a:endParaRPr lang="en-US"/>
        </a:p>
      </dgm:t>
    </dgm:pt>
    <dgm:pt modelId="{D48DF302-78D0-4145-AE68-FCE1B5B05EB4}" type="pres">
      <dgm:prSet presAssocID="{89EFBA91-7995-4945-B3A4-D322084ECD45}" presName="connectorText" presStyleLbl="sibTrans2D1" presStyleIdx="1" presStyleCnt="3"/>
      <dgm:spPr/>
      <dgm:t>
        <a:bodyPr/>
        <a:lstStyle/>
        <a:p>
          <a:endParaRPr lang="en-US"/>
        </a:p>
      </dgm:t>
    </dgm:pt>
    <dgm:pt modelId="{B6E23C57-B3A4-EA4B-939C-9CBA536739A5}" type="pres">
      <dgm:prSet presAssocID="{572E8E23-6F88-C94B-A754-FF0AC0885985}" presName="node" presStyleLbl="node1" presStyleIdx="1" presStyleCnt="3">
        <dgm:presLayoutVars>
          <dgm:bulletEnabled val="1"/>
        </dgm:presLayoutVars>
      </dgm:prSet>
      <dgm:spPr/>
      <dgm:t>
        <a:bodyPr/>
        <a:lstStyle/>
        <a:p>
          <a:endParaRPr lang="en-US"/>
        </a:p>
      </dgm:t>
    </dgm:pt>
    <dgm:pt modelId="{CE687D30-89DC-1748-90FF-A99DB914C3C2}" type="pres">
      <dgm:prSet presAssocID="{2F3C59AC-FC11-284B-8E2B-F7055D6D68EB}" presName="parTrans" presStyleLbl="sibTrans2D1" presStyleIdx="2" presStyleCnt="3"/>
      <dgm:spPr/>
      <dgm:t>
        <a:bodyPr/>
        <a:lstStyle/>
        <a:p>
          <a:endParaRPr lang="en-US"/>
        </a:p>
      </dgm:t>
    </dgm:pt>
    <dgm:pt modelId="{F9FDC769-1549-AD43-84EC-226E0ED98D78}" type="pres">
      <dgm:prSet presAssocID="{2F3C59AC-FC11-284B-8E2B-F7055D6D68EB}" presName="connectorText" presStyleLbl="sibTrans2D1" presStyleIdx="2" presStyleCnt="3"/>
      <dgm:spPr/>
      <dgm:t>
        <a:bodyPr/>
        <a:lstStyle/>
        <a:p>
          <a:endParaRPr lang="en-US"/>
        </a:p>
      </dgm:t>
    </dgm:pt>
    <dgm:pt modelId="{94A13B5B-D108-5E4D-B884-F79912DFB1C8}" type="pres">
      <dgm:prSet presAssocID="{88766E67-7A85-BA41-A7D5-B791339A2BA7}" presName="node" presStyleLbl="node1" presStyleIdx="2" presStyleCnt="3">
        <dgm:presLayoutVars>
          <dgm:bulletEnabled val="1"/>
        </dgm:presLayoutVars>
      </dgm:prSet>
      <dgm:spPr/>
      <dgm:t>
        <a:bodyPr/>
        <a:lstStyle/>
        <a:p>
          <a:endParaRPr lang="en-US"/>
        </a:p>
      </dgm:t>
    </dgm:pt>
  </dgm:ptLst>
  <dgm:cxnLst>
    <dgm:cxn modelId="{B3F1226A-D823-A24E-B291-F246083DF7DC}" type="presOf" srcId="{88766E67-7A85-BA41-A7D5-B791339A2BA7}" destId="{94A13B5B-D108-5E4D-B884-F79912DFB1C8}" srcOrd="0" destOrd="0" presId="urn:microsoft.com/office/officeart/2005/8/layout/radial5"/>
    <dgm:cxn modelId="{4003951D-21E9-AE40-953B-38609EB94255}" type="presOf" srcId="{89EFBA91-7995-4945-B3A4-D322084ECD45}" destId="{D48DF302-78D0-4145-AE68-FCE1B5B05EB4}" srcOrd="1" destOrd="0" presId="urn:microsoft.com/office/officeart/2005/8/layout/radial5"/>
    <dgm:cxn modelId="{53E25871-43E8-394A-80A7-C725D858C8E3}" type="presOf" srcId="{572E8E23-6F88-C94B-A754-FF0AC0885985}" destId="{B6E23C57-B3A4-EA4B-939C-9CBA536739A5}" srcOrd="0" destOrd="0" presId="urn:microsoft.com/office/officeart/2005/8/layout/radial5"/>
    <dgm:cxn modelId="{A5C76481-63A7-7145-9676-4484FCD46689}" type="presOf" srcId="{7BA20E3D-BDA1-884F-B2D1-C852C3205977}" destId="{8B0821DD-355A-944B-A47E-D4ECE268B7B5}" srcOrd="0" destOrd="0" presId="urn:microsoft.com/office/officeart/2005/8/layout/radial5"/>
    <dgm:cxn modelId="{BCC632DC-0C07-2D42-BC91-87CCA9498CF1}" type="presOf" srcId="{6B018A58-5BC1-7B43-AC58-26EC992F17A2}" destId="{B160CFC4-CD8D-8445-837B-E1FA5C24C0F9}" srcOrd="0" destOrd="0" presId="urn:microsoft.com/office/officeart/2005/8/layout/radial5"/>
    <dgm:cxn modelId="{35007443-022F-9A45-AD97-D704B8673634}" srcId="{6B018A58-5BC1-7B43-AC58-26EC992F17A2}" destId="{88766E67-7A85-BA41-A7D5-B791339A2BA7}" srcOrd="2" destOrd="0" parTransId="{2F3C59AC-FC11-284B-8E2B-F7055D6D68EB}" sibTransId="{7EA4F4C4-DEBE-9941-A806-F6F2C43C5536}"/>
    <dgm:cxn modelId="{359B13A2-199D-0A45-8CE1-C076C17954F3}" type="presOf" srcId="{CBED33A7-A6B7-D54E-BB35-E75DD95AB55B}" destId="{378017F5-2920-8544-9361-6358BC092FF0}" srcOrd="0" destOrd="0" presId="urn:microsoft.com/office/officeart/2005/8/layout/radial5"/>
    <dgm:cxn modelId="{03C426C5-16C2-304C-B1C2-F72DE9DEAEB0}" type="presOf" srcId="{2F3C59AC-FC11-284B-8E2B-F7055D6D68EB}" destId="{F9FDC769-1549-AD43-84EC-226E0ED98D78}" srcOrd="1" destOrd="0" presId="urn:microsoft.com/office/officeart/2005/8/layout/radial5"/>
    <dgm:cxn modelId="{EC3D0F94-D8CC-944F-AAC4-6CFE73E5A00E}" srcId="{F9B871EF-88D2-5C4C-A303-74BF2456DB5B}" destId="{6B018A58-5BC1-7B43-AC58-26EC992F17A2}" srcOrd="0" destOrd="0" parTransId="{9A7D1AEB-C696-484A-A375-0ED827D0B429}" sibTransId="{44CBB155-A8C9-7F45-93C4-880826D767B9}"/>
    <dgm:cxn modelId="{F12FFA4A-BE84-0047-934E-A83FA1945663}" type="presOf" srcId="{2F3C59AC-FC11-284B-8E2B-F7055D6D68EB}" destId="{CE687D30-89DC-1748-90FF-A99DB914C3C2}" srcOrd="0" destOrd="0" presId="urn:microsoft.com/office/officeart/2005/8/layout/radial5"/>
    <dgm:cxn modelId="{16BD9E6C-45F9-974D-B337-EE5DBA763CB5}" type="presOf" srcId="{F9B871EF-88D2-5C4C-A303-74BF2456DB5B}" destId="{B1B267DD-8B24-C244-B769-ECABAD1E8A1A}" srcOrd="0" destOrd="0" presId="urn:microsoft.com/office/officeart/2005/8/layout/radial5"/>
    <dgm:cxn modelId="{F4B59129-B5C5-044A-BB48-E4EFD482EE6F}" srcId="{6B018A58-5BC1-7B43-AC58-26EC992F17A2}" destId="{7BA20E3D-BDA1-884F-B2D1-C852C3205977}" srcOrd="0" destOrd="0" parTransId="{CBED33A7-A6B7-D54E-BB35-E75DD95AB55B}" sibTransId="{DB1F0F07-4B71-3547-AC46-DFC65CFBCA1A}"/>
    <dgm:cxn modelId="{D7C313EB-123A-0745-961F-DE3F04B4DFB9}" type="presOf" srcId="{CBED33A7-A6B7-D54E-BB35-E75DD95AB55B}" destId="{D3913762-7BD7-EE4B-938C-0F94AEFF3C2D}" srcOrd="1" destOrd="0" presId="urn:microsoft.com/office/officeart/2005/8/layout/radial5"/>
    <dgm:cxn modelId="{61A61AC3-BF60-1740-A4EA-DA251F588882}" srcId="{6B018A58-5BC1-7B43-AC58-26EC992F17A2}" destId="{572E8E23-6F88-C94B-A754-FF0AC0885985}" srcOrd="1" destOrd="0" parTransId="{89EFBA91-7995-4945-B3A4-D322084ECD45}" sibTransId="{4D4E9B3F-8906-4940-8DCF-5A35DBE01504}"/>
    <dgm:cxn modelId="{76A15654-77ED-A148-B2F9-1E1439172A66}" type="presOf" srcId="{89EFBA91-7995-4945-B3A4-D322084ECD45}" destId="{56705C85-827A-D440-9F73-2A43A2287627}" srcOrd="0" destOrd="0" presId="urn:microsoft.com/office/officeart/2005/8/layout/radial5"/>
    <dgm:cxn modelId="{9F4874C2-E537-0943-8E5D-2565A419BB84}" type="presParOf" srcId="{B1B267DD-8B24-C244-B769-ECABAD1E8A1A}" destId="{B160CFC4-CD8D-8445-837B-E1FA5C24C0F9}" srcOrd="0" destOrd="0" presId="urn:microsoft.com/office/officeart/2005/8/layout/radial5"/>
    <dgm:cxn modelId="{19719CF8-848E-2345-8A40-58C764D30D1B}" type="presParOf" srcId="{B1B267DD-8B24-C244-B769-ECABAD1E8A1A}" destId="{378017F5-2920-8544-9361-6358BC092FF0}" srcOrd="1" destOrd="0" presId="urn:microsoft.com/office/officeart/2005/8/layout/radial5"/>
    <dgm:cxn modelId="{9E50E72D-CB45-F74A-BDBB-E49A6F08F7BD}" type="presParOf" srcId="{378017F5-2920-8544-9361-6358BC092FF0}" destId="{D3913762-7BD7-EE4B-938C-0F94AEFF3C2D}" srcOrd="0" destOrd="0" presId="urn:microsoft.com/office/officeart/2005/8/layout/radial5"/>
    <dgm:cxn modelId="{06146470-3349-4541-8BE1-500E21497CEC}" type="presParOf" srcId="{B1B267DD-8B24-C244-B769-ECABAD1E8A1A}" destId="{8B0821DD-355A-944B-A47E-D4ECE268B7B5}" srcOrd="2" destOrd="0" presId="urn:microsoft.com/office/officeart/2005/8/layout/radial5"/>
    <dgm:cxn modelId="{4689C134-773C-264E-84F1-113AA992246D}" type="presParOf" srcId="{B1B267DD-8B24-C244-B769-ECABAD1E8A1A}" destId="{56705C85-827A-D440-9F73-2A43A2287627}" srcOrd="3" destOrd="0" presId="urn:microsoft.com/office/officeart/2005/8/layout/radial5"/>
    <dgm:cxn modelId="{A4E8E2BA-BB4B-AF44-B0F1-B8B93C84E898}" type="presParOf" srcId="{56705C85-827A-D440-9F73-2A43A2287627}" destId="{D48DF302-78D0-4145-AE68-FCE1B5B05EB4}" srcOrd="0" destOrd="0" presId="urn:microsoft.com/office/officeart/2005/8/layout/radial5"/>
    <dgm:cxn modelId="{5401E346-3547-BD4E-A595-65B927784066}" type="presParOf" srcId="{B1B267DD-8B24-C244-B769-ECABAD1E8A1A}" destId="{B6E23C57-B3A4-EA4B-939C-9CBA536739A5}" srcOrd="4" destOrd="0" presId="urn:microsoft.com/office/officeart/2005/8/layout/radial5"/>
    <dgm:cxn modelId="{38C5AE8B-5059-0842-938D-0A77D0E2B0F0}" type="presParOf" srcId="{B1B267DD-8B24-C244-B769-ECABAD1E8A1A}" destId="{CE687D30-89DC-1748-90FF-A99DB914C3C2}" srcOrd="5" destOrd="0" presId="urn:microsoft.com/office/officeart/2005/8/layout/radial5"/>
    <dgm:cxn modelId="{61BD4FEA-E9E9-5C49-B7F9-AB50CCC7F1FD}" type="presParOf" srcId="{CE687D30-89DC-1748-90FF-A99DB914C3C2}" destId="{F9FDC769-1549-AD43-84EC-226E0ED98D78}" srcOrd="0" destOrd="0" presId="urn:microsoft.com/office/officeart/2005/8/layout/radial5"/>
    <dgm:cxn modelId="{4F29FB17-7DA6-3B4C-A9C2-9734EA3396F3}" type="presParOf" srcId="{B1B267DD-8B24-C244-B769-ECABAD1E8A1A}" destId="{94A13B5B-D108-5E4D-B884-F79912DFB1C8}"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B871EF-88D2-5C4C-A303-74BF2456DB5B}"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en-US"/>
        </a:p>
      </dgm:t>
    </dgm:pt>
    <dgm:pt modelId="{7BA20E3D-BDA1-884F-B2D1-C852C3205977}">
      <dgm:prSet/>
      <dgm:spPr/>
      <dgm:t>
        <a:bodyPr/>
        <a:lstStyle/>
        <a:p>
          <a:pPr rtl="0"/>
          <a:r>
            <a:rPr lang="en-US" baseline="0" dirty="0" smtClean="0"/>
            <a:t>Tarski</a:t>
          </a:r>
          <a:endParaRPr lang="en-US" dirty="0"/>
        </a:p>
      </dgm:t>
    </dgm:pt>
    <dgm:pt modelId="{CBED33A7-A6B7-D54E-BB35-E75DD95AB55B}" type="parTrans" cxnId="{F4B59129-B5C5-044A-BB48-E4EFD482EE6F}">
      <dgm:prSet/>
      <dgm:spPr/>
      <dgm:t>
        <a:bodyPr/>
        <a:lstStyle/>
        <a:p>
          <a:endParaRPr lang="en-US"/>
        </a:p>
      </dgm:t>
    </dgm:pt>
    <dgm:pt modelId="{DB1F0F07-4B71-3547-AC46-DFC65CFBCA1A}" type="sibTrans" cxnId="{F4B59129-B5C5-044A-BB48-E4EFD482EE6F}">
      <dgm:prSet/>
      <dgm:spPr/>
      <dgm:t>
        <a:bodyPr/>
        <a:lstStyle/>
        <a:p>
          <a:endParaRPr lang="en-US"/>
        </a:p>
      </dgm:t>
    </dgm:pt>
    <dgm:pt modelId="{6B018A58-5BC1-7B43-AC58-26EC992F17A2}">
      <dgm:prSet/>
      <dgm:spPr/>
      <dgm:t>
        <a:bodyPr/>
        <a:lstStyle/>
        <a:p>
          <a:pPr rtl="0"/>
          <a:r>
            <a:rPr lang="en-US" baseline="0" dirty="0" smtClean="0"/>
            <a:t>Gödel</a:t>
          </a:r>
          <a:endParaRPr lang="en-US" dirty="0"/>
        </a:p>
      </dgm:t>
    </dgm:pt>
    <dgm:pt modelId="{9A7D1AEB-C696-484A-A375-0ED827D0B429}" type="parTrans" cxnId="{EC3D0F94-D8CC-944F-AAC4-6CFE73E5A00E}">
      <dgm:prSet/>
      <dgm:spPr/>
      <dgm:t>
        <a:bodyPr/>
        <a:lstStyle/>
        <a:p>
          <a:endParaRPr lang="en-US"/>
        </a:p>
      </dgm:t>
    </dgm:pt>
    <dgm:pt modelId="{44CBB155-A8C9-7F45-93C4-880826D767B9}" type="sibTrans" cxnId="{EC3D0F94-D8CC-944F-AAC4-6CFE73E5A00E}">
      <dgm:prSet/>
      <dgm:spPr/>
      <dgm:t>
        <a:bodyPr/>
        <a:lstStyle/>
        <a:p>
          <a:endParaRPr lang="en-US"/>
        </a:p>
      </dgm:t>
    </dgm:pt>
    <dgm:pt modelId="{572E8E23-6F88-C94B-A754-FF0AC0885985}">
      <dgm:prSet/>
      <dgm:spPr/>
      <dgm:t>
        <a:bodyPr/>
        <a:lstStyle/>
        <a:p>
          <a:pPr rtl="0"/>
          <a:r>
            <a:rPr lang="en-US" baseline="0" dirty="0" smtClean="0"/>
            <a:t>Church</a:t>
          </a:r>
          <a:endParaRPr lang="en-US" dirty="0"/>
        </a:p>
      </dgm:t>
    </dgm:pt>
    <dgm:pt modelId="{89EFBA91-7995-4945-B3A4-D322084ECD45}" type="parTrans" cxnId="{61A61AC3-BF60-1740-A4EA-DA251F588882}">
      <dgm:prSet/>
      <dgm:spPr/>
      <dgm:t>
        <a:bodyPr/>
        <a:lstStyle/>
        <a:p>
          <a:endParaRPr lang="en-US"/>
        </a:p>
      </dgm:t>
    </dgm:pt>
    <dgm:pt modelId="{4D4E9B3F-8906-4940-8DCF-5A35DBE01504}" type="sibTrans" cxnId="{61A61AC3-BF60-1740-A4EA-DA251F588882}">
      <dgm:prSet/>
      <dgm:spPr/>
      <dgm:t>
        <a:bodyPr/>
        <a:lstStyle/>
        <a:p>
          <a:endParaRPr lang="en-US"/>
        </a:p>
      </dgm:t>
    </dgm:pt>
    <dgm:pt modelId="{88766E67-7A85-BA41-A7D5-B791339A2BA7}">
      <dgm:prSet/>
      <dgm:spPr/>
      <dgm:t>
        <a:bodyPr/>
        <a:lstStyle/>
        <a:p>
          <a:pPr rtl="0"/>
          <a:r>
            <a:rPr lang="en-US" baseline="0" dirty="0" smtClean="0"/>
            <a:t>Turing</a:t>
          </a:r>
          <a:endParaRPr lang="en-US" dirty="0"/>
        </a:p>
      </dgm:t>
    </dgm:pt>
    <dgm:pt modelId="{2F3C59AC-FC11-284B-8E2B-F7055D6D68EB}" type="parTrans" cxnId="{35007443-022F-9A45-AD97-D704B8673634}">
      <dgm:prSet/>
      <dgm:spPr/>
      <dgm:t>
        <a:bodyPr/>
        <a:lstStyle/>
        <a:p>
          <a:endParaRPr lang="en-US"/>
        </a:p>
      </dgm:t>
    </dgm:pt>
    <dgm:pt modelId="{7EA4F4C4-DEBE-9941-A806-F6F2C43C5536}" type="sibTrans" cxnId="{35007443-022F-9A45-AD97-D704B8673634}">
      <dgm:prSet/>
      <dgm:spPr/>
      <dgm:t>
        <a:bodyPr/>
        <a:lstStyle/>
        <a:p>
          <a:endParaRPr lang="en-US"/>
        </a:p>
      </dgm:t>
    </dgm:pt>
    <dgm:pt modelId="{B1B267DD-8B24-C244-B769-ECABAD1E8A1A}" type="pres">
      <dgm:prSet presAssocID="{F9B871EF-88D2-5C4C-A303-74BF2456DB5B}" presName="Name0" presStyleCnt="0">
        <dgm:presLayoutVars>
          <dgm:chMax val="1"/>
          <dgm:dir/>
          <dgm:animLvl val="ctr"/>
          <dgm:resizeHandles val="exact"/>
        </dgm:presLayoutVars>
      </dgm:prSet>
      <dgm:spPr/>
      <dgm:t>
        <a:bodyPr/>
        <a:lstStyle/>
        <a:p>
          <a:endParaRPr lang="en-US"/>
        </a:p>
      </dgm:t>
    </dgm:pt>
    <dgm:pt modelId="{B160CFC4-CD8D-8445-837B-E1FA5C24C0F9}" type="pres">
      <dgm:prSet presAssocID="{6B018A58-5BC1-7B43-AC58-26EC992F17A2}" presName="centerShape" presStyleLbl="node0" presStyleIdx="0" presStyleCnt="1"/>
      <dgm:spPr/>
      <dgm:t>
        <a:bodyPr/>
        <a:lstStyle/>
        <a:p>
          <a:endParaRPr lang="en-US"/>
        </a:p>
      </dgm:t>
    </dgm:pt>
    <dgm:pt modelId="{378017F5-2920-8544-9361-6358BC092FF0}" type="pres">
      <dgm:prSet presAssocID="{CBED33A7-A6B7-D54E-BB35-E75DD95AB55B}" presName="parTrans" presStyleLbl="sibTrans2D1" presStyleIdx="0" presStyleCnt="3"/>
      <dgm:spPr/>
      <dgm:t>
        <a:bodyPr/>
        <a:lstStyle/>
        <a:p>
          <a:endParaRPr lang="en-US"/>
        </a:p>
      </dgm:t>
    </dgm:pt>
    <dgm:pt modelId="{D3913762-7BD7-EE4B-938C-0F94AEFF3C2D}" type="pres">
      <dgm:prSet presAssocID="{CBED33A7-A6B7-D54E-BB35-E75DD95AB55B}" presName="connectorText" presStyleLbl="sibTrans2D1" presStyleIdx="0" presStyleCnt="3"/>
      <dgm:spPr/>
      <dgm:t>
        <a:bodyPr/>
        <a:lstStyle/>
        <a:p>
          <a:endParaRPr lang="en-US"/>
        </a:p>
      </dgm:t>
    </dgm:pt>
    <dgm:pt modelId="{8B0821DD-355A-944B-A47E-D4ECE268B7B5}" type="pres">
      <dgm:prSet presAssocID="{7BA20E3D-BDA1-884F-B2D1-C852C3205977}" presName="node" presStyleLbl="node1" presStyleIdx="0" presStyleCnt="3">
        <dgm:presLayoutVars>
          <dgm:bulletEnabled val="1"/>
        </dgm:presLayoutVars>
      </dgm:prSet>
      <dgm:spPr/>
      <dgm:t>
        <a:bodyPr/>
        <a:lstStyle/>
        <a:p>
          <a:endParaRPr lang="en-US"/>
        </a:p>
      </dgm:t>
    </dgm:pt>
    <dgm:pt modelId="{56705C85-827A-D440-9F73-2A43A2287627}" type="pres">
      <dgm:prSet presAssocID="{89EFBA91-7995-4945-B3A4-D322084ECD45}" presName="parTrans" presStyleLbl="sibTrans2D1" presStyleIdx="1" presStyleCnt="3"/>
      <dgm:spPr/>
      <dgm:t>
        <a:bodyPr/>
        <a:lstStyle/>
        <a:p>
          <a:endParaRPr lang="en-US"/>
        </a:p>
      </dgm:t>
    </dgm:pt>
    <dgm:pt modelId="{D48DF302-78D0-4145-AE68-FCE1B5B05EB4}" type="pres">
      <dgm:prSet presAssocID="{89EFBA91-7995-4945-B3A4-D322084ECD45}" presName="connectorText" presStyleLbl="sibTrans2D1" presStyleIdx="1" presStyleCnt="3"/>
      <dgm:spPr/>
      <dgm:t>
        <a:bodyPr/>
        <a:lstStyle/>
        <a:p>
          <a:endParaRPr lang="en-US"/>
        </a:p>
      </dgm:t>
    </dgm:pt>
    <dgm:pt modelId="{B6E23C57-B3A4-EA4B-939C-9CBA536739A5}" type="pres">
      <dgm:prSet presAssocID="{572E8E23-6F88-C94B-A754-FF0AC0885985}" presName="node" presStyleLbl="node1" presStyleIdx="1" presStyleCnt="3">
        <dgm:presLayoutVars>
          <dgm:bulletEnabled val="1"/>
        </dgm:presLayoutVars>
      </dgm:prSet>
      <dgm:spPr/>
      <dgm:t>
        <a:bodyPr/>
        <a:lstStyle/>
        <a:p>
          <a:endParaRPr lang="en-US"/>
        </a:p>
      </dgm:t>
    </dgm:pt>
    <dgm:pt modelId="{CE687D30-89DC-1748-90FF-A99DB914C3C2}" type="pres">
      <dgm:prSet presAssocID="{2F3C59AC-FC11-284B-8E2B-F7055D6D68EB}" presName="parTrans" presStyleLbl="sibTrans2D1" presStyleIdx="2" presStyleCnt="3"/>
      <dgm:spPr/>
      <dgm:t>
        <a:bodyPr/>
        <a:lstStyle/>
        <a:p>
          <a:endParaRPr lang="en-US"/>
        </a:p>
      </dgm:t>
    </dgm:pt>
    <dgm:pt modelId="{F9FDC769-1549-AD43-84EC-226E0ED98D78}" type="pres">
      <dgm:prSet presAssocID="{2F3C59AC-FC11-284B-8E2B-F7055D6D68EB}" presName="connectorText" presStyleLbl="sibTrans2D1" presStyleIdx="2" presStyleCnt="3"/>
      <dgm:spPr/>
      <dgm:t>
        <a:bodyPr/>
        <a:lstStyle/>
        <a:p>
          <a:endParaRPr lang="en-US"/>
        </a:p>
      </dgm:t>
    </dgm:pt>
    <dgm:pt modelId="{94A13B5B-D108-5E4D-B884-F79912DFB1C8}" type="pres">
      <dgm:prSet presAssocID="{88766E67-7A85-BA41-A7D5-B791339A2BA7}" presName="node" presStyleLbl="node1" presStyleIdx="2" presStyleCnt="3">
        <dgm:presLayoutVars>
          <dgm:bulletEnabled val="1"/>
        </dgm:presLayoutVars>
      </dgm:prSet>
      <dgm:spPr/>
      <dgm:t>
        <a:bodyPr/>
        <a:lstStyle/>
        <a:p>
          <a:endParaRPr lang="en-US"/>
        </a:p>
      </dgm:t>
    </dgm:pt>
  </dgm:ptLst>
  <dgm:cxnLst>
    <dgm:cxn modelId="{89A7D47A-ACD9-8044-A70A-75532EA84FB1}" type="presOf" srcId="{6B018A58-5BC1-7B43-AC58-26EC992F17A2}" destId="{B160CFC4-CD8D-8445-837B-E1FA5C24C0F9}" srcOrd="0" destOrd="0" presId="urn:microsoft.com/office/officeart/2005/8/layout/radial5"/>
    <dgm:cxn modelId="{246ACE12-999F-1A40-94E5-F9241FAA849A}" type="presOf" srcId="{2F3C59AC-FC11-284B-8E2B-F7055D6D68EB}" destId="{F9FDC769-1549-AD43-84EC-226E0ED98D78}" srcOrd="1" destOrd="0" presId="urn:microsoft.com/office/officeart/2005/8/layout/radial5"/>
    <dgm:cxn modelId="{5A5B5EDB-4F5A-BB4B-9D26-09AFC068FBDC}" type="presOf" srcId="{CBED33A7-A6B7-D54E-BB35-E75DD95AB55B}" destId="{378017F5-2920-8544-9361-6358BC092FF0}" srcOrd="0" destOrd="0" presId="urn:microsoft.com/office/officeart/2005/8/layout/radial5"/>
    <dgm:cxn modelId="{9707CEBE-9C80-4747-9E10-5F9C18B33B50}" type="presOf" srcId="{7BA20E3D-BDA1-884F-B2D1-C852C3205977}" destId="{8B0821DD-355A-944B-A47E-D4ECE268B7B5}" srcOrd="0" destOrd="0" presId="urn:microsoft.com/office/officeart/2005/8/layout/radial5"/>
    <dgm:cxn modelId="{EC3D0F94-D8CC-944F-AAC4-6CFE73E5A00E}" srcId="{F9B871EF-88D2-5C4C-A303-74BF2456DB5B}" destId="{6B018A58-5BC1-7B43-AC58-26EC992F17A2}" srcOrd="0" destOrd="0" parTransId="{9A7D1AEB-C696-484A-A375-0ED827D0B429}" sibTransId="{44CBB155-A8C9-7F45-93C4-880826D767B9}"/>
    <dgm:cxn modelId="{CE450968-F995-2E49-B1E7-2E4C4041DB0D}" type="presOf" srcId="{2F3C59AC-FC11-284B-8E2B-F7055D6D68EB}" destId="{CE687D30-89DC-1748-90FF-A99DB914C3C2}" srcOrd="0" destOrd="0" presId="urn:microsoft.com/office/officeart/2005/8/layout/radial5"/>
    <dgm:cxn modelId="{3A029802-8917-544A-B9E1-66995EBD9075}" type="presOf" srcId="{CBED33A7-A6B7-D54E-BB35-E75DD95AB55B}" destId="{D3913762-7BD7-EE4B-938C-0F94AEFF3C2D}" srcOrd="1" destOrd="0" presId="urn:microsoft.com/office/officeart/2005/8/layout/radial5"/>
    <dgm:cxn modelId="{FFFCBC5E-CF6E-1541-B253-18957630A785}" type="presOf" srcId="{572E8E23-6F88-C94B-A754-FF0AC0885985}" destId="{B6E23C57-B3A4-EA4B-939C-9CBA536739A5}" srcOrd="0" destOrd="0" presId="urn:microsoft.com/office/officeart/2005/8/layout/radial5"/>
    <dgm:cxn modelId="{35007443-022F-9A45-AD97-D704B8673634}" srcId="{6B018A58-5BC1-7B43-AC58-26EC992F17A2}" destId="{88766E67-7A85-BA41-A7D5-B791339A2BA7}" srcOrd="2" destOrd="0" parTransId="{2F3C59AC-FC11-284B-8E2B-F7055D6D68EB}" sibTransId="{7EA4F4C4-DEBE-9941-A806-F6F2C43C5536}"/>
    <dgm:cxn modelId="{70248FB3-B044-1D45-B2B1-61C36BFF6CFD}" type="presOf" srcId="{89EFBA91-7995-4945-B3A4-D322084ECD45}" destId="{56705C85-827A-D440-9F73-2A43A2287627}" srcOrd="0" destOrd="0" presId="urn:microsoft.com/office/officeart/2005/8/layout/radial5"/>
    <dgm:cxn modelId="{F4B59129-B5C5-044A-BB48-E4EFD482EE6F}" srcId="{6B018A58-5BC1-7B43-AC58-26EC992F17A2}" destId="{7BA20E3D-BDA1-884F-B2D1-C852C3205977}" srcOrd="0" destOrd="0" parTransId="{CBED33A7-A6B7-D54E-BB35-E75DD95AB55B}" sibTransId="{DB1F0F07-4B71-3547-AC46-DFC65CFBCA1A}"/>
    <dgm:cxn modelId="{310B0A1A-3FEF-AE46-9D3F-0AD645C92153}" type="presOf" srcId="{F9B871EF-88D2-5C4C-A303-74BF2456DB5B}" destId="{B1B267DD-8B24-C244-B769-ECABAD1E8A1A}" srcOrd="0" destOrd="0" presId="urn:microsoft.com/office/officeart/2005/8/layout/radial5"/>
    <dgm:cxn modelId="{61A61AC3-BF60-1740-A4EA-DA251F588882}" srcId="{6B018A58-5BC1-7B43-AC58-26EC992F17A2}" destId="{572E8E23-6F88-C94B-A754-FF0AC0885985}" srcOrd="1" destOrd="0" parTransId="{89EFBA91-7995-4945-B3A4-D322084ECD45}" sibTransId="{4D4E9B3F-8906-4940-8DCF-5A35DBE01504}"/>
    <dgm:cxn modelId="{DC7F6E51-9E7E-5B48-B5C9-81FAB000D7EF}" type="presOf" srcId="{88766E67-7A85-BA41-A7D5-B791339A2BA7}" destId="{94A13B5B-D108-5E4D-B884-F79912DFB1C8}" srcOrd="0" destOrd="0" presId="urn:microsoft.com/office/officeart/2005/8/layout/radial5"/>
    <dgm:cxn modelId="{FE272DF9-6B03-CD43-8D70-455F84F3EA7E}" type="presOf" srcId="{89EFBA91-7995-4945-B3A4-D322084ECD45}" destId="{D48DF302-78D0-4145-AE68-FCE1B5B05EB4}" srcOrd="1" destOrd="0" presId="urn:microsoft.com/office/officeart/2005/8/layout/radial5"/>
    <dgm:cxn modelId="{53D2622F-22AA-614D-9CDB-5874994A6F53}" type="presParOf" srcId="{B1B267DD-8B24-C244-B769-ECABAD1E8A1A}" destId="{B160CFC4-CD8D-8445-837B-E1FA5C24C0F9}" srcOrd="0" destOrd="0" presId="urn:microsoft.com/office/officeart/2005/8/layout/radial5"/>
    <dgm:cxn modelId="{57A253FE-2E5E-9944-B541-B40E10895525}" type="presParOf" srcId="{B1B267DD-8B24-C244-B769-ECABAD1E8A1A}" destId="{378017F5-2920-8544-9361-6358BC092FF0}" srcOrd="1" destOrd="0" presId="urn:microsoft.com/office/officeart/2005/8/layout/radial5"/>
    <dgm:cxn modelId="{1EE6D143-15B8-6D4A-ABF6-501A80A5AB85}" type="presParOf" srcId="{378017F5-2920-8544-9361-6358BC092FF0}" destId="{D3913762-7BD7-EE4B-938C-0F94AEFF3C2D}" srcOrd="0" destOrd="0" presId="urn:microsoft.com/office/officeart/2005/8/layout/radial5"/>
    <dgm:cxn modelId="{D51F129E-CB58-6D4D-B1D6-9BB6E6DBBC88}" type="presParOf" srcId="{B1B267DD-8B24-C244-B769-ECABAD1E8A1A}" destId="{8B0821DD-355A-944B-A47E-D4ECE268B7B5}" srcOrd="2" destOrd="0" presId="urn:microsoft.com/office/officeart/2005/8/layout/radial5"/>
    <dgm:cxn modelId="{B59E0EDC-7C98-064E-A14A-403D6AC1DD5F}" type="presParOf" srcId="{B1B267DD-8B24-C244-B769-ECABAD1E8A1A}" destId="{56705C85-827A-D440-9F73-2A43A2287627}" srcOrd="3" destOrd="0" presId="urn:microsoft.com/office/officeart/2005/8/layout/radial5"/>
    <dgm:cxn modelId="{59AA78EC-2A62-E440-A79B-A2F3DE269984}" type="presParOf" srcId="{56705C85-827A-D440-9F73-2A43A2287627}" destId="{D48DF302-78D0-4145-AE68-FCE1B5B05EB4}" srcOrd="0" destOrd="0" presId="urn:microsoft.com/office/officeart/2005/8/layout/radial5"/>
    <dgm:cxn modelId="{06D6DC4A-83EE-FC4A-93B2-97970674B264}" type="presParOf" srcId="{B1B267DD-8B24-C244-B769-ECABAD1E8A1A}" destId="{B6E23C57-B3A4-EA4B-939C-9CBA536739A5}" srcOrd="4" destOrd="0" presId="urn:microsoft.com/office/officeart/2005/8/layout/radial5"/>
    <dgm:cxn modelId="{D34C69A8-39CF-604A-B267-C60DBCA7B3AF}" type="presParOf" srcId="{B1B267DD-8B24-C244-B769-ECABAD1E8A1A}" destId="{CE687D30-89DC-1748-90FF-A99DB914C3C2}" srcOrd="5" destOrd="0" presId="urn:microsoft.com/office/officeart/2005/8/layout/radial5"/>
    <dgm:cxn modelId="{A0AD3D95-0942-424E-8A08-2D27C1BFE9FA}" type="presParOf" srcId="{CE687D30-89DC-1748-90FF-A99DB914C3C2}" destId="{F9FDC769-1549-AD43-84EC-226E0ED98D78}" srcOrd="0" destOrd="0" presId="urn:microsoft.com/office/officeart/2005/8/layout/radial5"/>
    <dgm:cxn modelId="{0607B5C7-18AD-C543-B6D8-AE41E9307A3C}" type="presParOf" srcId="{B1B267DD-8B24-C244-B769-ECABAD1E8A1A}" destId="{94A13B5B-D108-5E4D-B884-F79912DFB1C8}"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B871EF-88D2-5C4C-A303-74BF2456DB5B}" type="doc">
      <dgm:prSet loTypeId="urn:microsoft.com/office/officeart/2005/8/layout/radial5" loCatId="" qsTypeId="urn:microsoft.com/office/officeart/2005/8/quickstyle/simple4" qsCatId="simple" csTypeId="urn:microsoft.com/office/officeart/2005/8/colors/accent1_2" csCatId="accent1" phldr="1"/>
      <dgm:spPr/>
      <dgm:t>
        <a:bodyPr/>
        <a:lstStyle/>
        <a:p>
          <a:endParaRPr lang="en-US"/>
        </a:p>
      </dgm:t>
    </dgm:pt>
    <dgm:pt modelId="{7BA20E3D-BDA1-884F-B2D1-C852C3205977}">
      <dgm:prSet/>
      <dgm:spPr/>
      <dgm:t>
        <a:bodyPr/>
        <a:lstStyle/>
        <a:p>
          <a:pPr rtl="0"/>
          <a:r>
            <a:rPr lang="en-US" baseline="0" dirty="0" smtClean="0"/>
            <a:t>Tarski</a:t>
          </a:r>
          <a:endParaRPr lang="en-US" dirty="0"/>
        </a:p>
      </dgm:t>
    </dgm:pt>
    <dgm:pt modelId="{CBED33A7-A6B7-D54E-BB35-E75DD95AB55B}" type="parTrans" cxnId="{F4B59129-B5C5-044A-BB48-E4EFD482EE6F}">
      <dgm:prSet/>
      <dgm:spPr/>
      <dgm:t>
        <a:bodyPr/>
        <a:lstStyle/>
        <a:p>
          <a:endParaRPr lang="en-US"/>
        </a:p>
      </dgm:t>
    </dgm:pt>
    <dgm:pt modelId="{DB1F0F07-4B71-3547-AC46-DFC65CFBCA1A}" type="sibTrans" cxnId="{F4B59129-B5C5-044A-BB48-E4EFD482EE6F}">
      <dgm:prSet/>
      <dgm:spPr/>
      <dgm:t>
        <a:bodyPr/>
        <a:lstStyle/>
        <a:p>
          <a:endParaRPr lang="en-US"/>
        </a:p>
      </dgm:t>
    </dgm:pt>
    <dgm:pt modelId="{6B018A58-5BC1-7B43-AC58-26EC992F17A2}">
      <dgm:prSet/>
      <dgm:spPr/>
      <dgm:t>
        <a:bodyPr/>
        <a:lstStyle/>
        <a:p>
          <a:pPr rtl="0"/>
          <a:r>
            <a:rPr lang="en-US" baseline="0" dirty="0" smtClean="0"/>
            <a:t>Gödel</a:t>
          </a:r>
          <a:endParaRPr lang="en-US" dirty="0"/>
        </a:p>
      </dgm:t>
    </dgm:pt>
    <dgm:pt modelId="{9A7D1AEB-C696-484A-A375-0ED827D0B429}" type="parTrans" cxnId="{EC3D0F94-D8CC-944F-AAC4-6CFE73E5A00E}">
      <dgm:prSet/>
      <dgm:spPr/>
      <dgm:t>
        <a:bodyPr/>
        <a:lstStyle/>
        <a:p>
          <a:endParaRPr lang="en-US"/>
        </a:p>
      </dgm:t>
    </dgm:pt>
    <dgm:pt modelId="{44CBB155-A8C9-7F45-93C4-880826D767B9}" type="sibTrans" cxnId="{EC3D0F94-D8CC-944F-AAC4-6CFE73E5A00E}">
      <dgm:prSet/>
      <dgm:spPr/>
      <dgm:t>
        <a:bodyPr/>
        <a:lstStyle/>
        <a:p>
          <a:endParaRPr lang="en-US"/>
        </a:p>
      </dgm:t>
    </dgm:pt>
    <dgm:pt modelId="{572E8E23-6F88-C94B-A754-FF0AC0885985}">
      <dgm:prSet/>
      <dgm:spPr/>
      <dgm:t>
        <a:bodyPr/>
        <a:lstStyle/>
        <a:p>
          <a:pPr rtl="0"/>
          <a:r>
            <a:rPr lang="en-US" baseline="0" dirty="0" smtClean="0"/>
            <a:t>Church</a:t>
          </a:r>
          <a:endParaRPr lang="en-US" dirty="0"/>
        </a:p>
      </dgm:t>
    </dgm:pt>
    <dgm:pt modelId="{89EFBA91-7995-4945-B3A4-D322084ECD45}" type="parTrans" cxnId="{61A61AC3-BF60-1740-A4EA-DA251F588882}">
      <dgm:prSet/>
      <dgm:spPr/>
      <dgm:t>
        <a:bodyPr/>
        <a:lstStyle/>
        <a:p>
          <a:endParaRPr lang="en-US"/>
        </a:p>
      </dgm:t>
    </dgm:pt>
    <dgm:pt modelId="{4D4E9B3F-8906-4940-8DCF-5A35DBE01504}" type="sibTrans" cxnId="{61A61AC3-BF60-1740-A4EA-DA251F588882}">
      <dgm:prSet/>
      <dgm:spPr/>
      <dgm:t>
        <a:bodyPr/>
        <a:lstStyle/>
        <a:p>
          <a:endParaRPr lang="en-US"/>
        </a:p>
      </dgm:t>
    </dgm:pt>
    <dgm:pt modelId="{88766E67-7A85-BA41-A7D5-B791339A2BA7}">
      <dgm:prSet/>
      <dgm:spPr/>
      <dgm:t>
        <a:bodyPr/>
        <a:lstStyle/>
        <a:p>
          <a:pPr rtl="0"/>
          <a:r>
            <a:rPr lang="en-US" baseline="0" dirty="0" smtClean="0"/>
            <a:t>Turing</a:t>
          </a:r>
          <a:endParaRPr lang="en-US" dirty="0"/>
        </a:p>
      </dgm:t>
    </dgm:pt>
    <dgm:pt modelId="{2F3C59AC-FC11-284B-8E2B-F7055D6D68EB}" type="parTrans" cxnId="{35007443-022F-9A45-AD97-D704B8673634}">
      <dgm:prSet/>
      <dgm:spPr/>
      <dgm:t>
        <a:bodyPr/>
        <a:lstStyle/>
        <a:p>
          <a:endParaRPr lang="en-US"/>
        </a:p>
      </dgm:t>
    </dgm:pt>
    <dgm:pt modelId="{7EA4F4C4-DEBE-9941-A806-F6F2C43C5536}" type="sibTrans" cxnId="{35007443-022F-9A45-AD97-D704B8673634}">
      <dgm:prSet/>
      <dgm:spPr/>
      <dgm:t>
        <a:bodyPr/>
        <a:lstStyle/>
        <a:p>
          <a:endParaRPr lang="en-US"/>
        </a:p>
      </dgm:t>
    </dgm:pt>
    <dgm:pt modelId="{B1B267DD-8B24-C244-B769-ECABAD1E8A1A}" type="pres">
      <dgm:prSet presAssocID="{F9B871EF-88D2-5C4C-A303-74BF2456DB5B}" presName="Name0" presStyleCnt="0">
        <dgm:presLayoutVars>
          <dgm:chMax val="1"/>
          <dgm:dir/>
          <dgm:animLvl val="ctr"/>
          <dgm:resizeHandles val="exact"/>
        </dgm:presLayoutVars>
      </dgm:prSet>
      <dgm:spPr/>
      <dgm:t>
        <a:bodyPr/>
        <a:lstStyle/>
        <a:p>
          <a:endParaRPr lang="en-US"/>
        </a:p>
      </dgm:t>
    </dgm:pt>
    <dgm:pt modelId="{B160CFC4-CD8D-8445-837B-E1FA5C24C0F9}" type="pres">
      <dgm:prSet presAssocID="{6B018A58-5BC1-7B43-AC58-26EC992F17A2}" presName="centerShape" presStyleLbl="node0" presStyleIdx="0" presStyleCnt="1"/>
      <dgm:spPr/>
      <dgm:t>
        <a:bodyPr/>
        <a:lstStyle/>
        <a:p>
          <a:endParaRPr lang="en-US"/>
        </a:p>
      </dgm:t>
    </dgm:pt>
    <dgm:pt modelId="{378017F5-2920-8544-9361-6358BC092FF0}" type="pres">
      <dgm:prSet presAssocID="{CBED33A7-A6B7-D54E-BB35-E75DD95AB55B}" presName="parTrans" presStyleLbl="sibTrans2D1" presStyleIdx="0" presStyleCnt="3"/>
      <dgm:spPr/>
      <dgm:t>
        <a:bodyPr/>
        <a:lstStyle/>
        <a:p>
          <a:endParaRPr lang="en-US"/>
        </a:p>
      </dgm:t>
    </dgm:pt>
    <dgm:pt modelId="{D3913762-7BD7-EE4B-938C-0F94AEFF3C2D}" type="pres">
      <dgm:prSet presAssocID="{CBED33A7-A6B7-D54E-BB35-E75DD95AB55B}" presName="connectorText" presStyleLbl="sibTrans2D1" presStyleIdx="0" presStyleCnt="3"/>
      <dgm:spPr/>
      <dgm:t>
        <a:bodyPr/>
        <a:lstStyle/>
        <a:p>
          <a:endParaRPr lang="en-US"/>
        </a:p>
      </dgm:t>
    </dgm:pt>
    <dgm:pt modelId="{8B0821DD-355A-944B-A47E-D4ECE268B7B5}" type="pres">
      <dgm:prSet presAssocID="{7BA20E3D-BDA1-884F-B2D1-C852C3205977}" presName="node" presStyleLbl="node1" presStyleIdx="0" presStyleCnt="3">
        <dgm:presLayoutVars>
          <dgm:bulletEnabled val="1"/>
        </dgm:presLayoutVars>
      </dgm:prSet>
      <dgm:spPr/>
      <dgm:t>
        <a:bodyPr/>
        <a:lstStyle/>
        <a:p>
          <a:endParaRPr lang="en-US"/>
        </a:p>
      </dgm:t>
    </dgm:pt>
    <dgm:pt modelId="{56705C85-827A-D440-9F73-2A43A2287627}" type="pres">
      <dgm:prSet presAssocID="{89EFBA91-7995-4945-B3A4-D322084ECD45}" presName="parTrans" presStyleLbl="sibTrans2D1" presStyleIdx="1" presStyleCnt="3"/>
      <dgm:spPr/>
      <dgm:t>
        <a:bodyPr/>
        <a:lstStyle/>
        <a:p>
          <a:endParaRPr lang="en-US"/>
        </a:p>
      </dgm:t>
    </dgm:pt>
    <dgm:pt modelId="{D48DF302-78D0-4145-AE68-FCE1B5B05EB4}" type="pres">
      <dgm:prSet presAssocID="{89EFBA91-7995-4945-B3A4-D322084ECD45}" presName="connectorText" presStyleLbl="sibTrans2D1" presStyleIdx="1" presStyleCnt="3"/>
      <dgm:spPr/>
      <dgm:t>
        <a:bodyPr/>
        <a:lstStyle/>
        <a:p>
          <a:endParaRPr lang="en-US"/>
        </a:p>
      </dgm:t>
    </dgm:pt>
    <dgm:pt modelId="{B6E23C57-B3A4-EA4B-939C-9CBA536739A5}" type="pres">
      <dgm:prSet presAssocID="{572E8E23-6F88-C94B-A754-FF0AC0885985}" presName="node" presStyleLbl="node1" presStyleIdx="1" presStyleCnt="3">
        <dgm:presLayoutVars>
          <dgm:bulletEnabled val="1"/>
        </dgm:presLayoutVars>
      </dgm:prSet>
      <dgm:spPr/>
      <dgm:t>
        <a:bodyPr/>
        <a:lstStyle/>
        <a:p>
          <a:endParaRPr lang="en-US"/>
        </a:p>
      </dgm:t>
    </dgm:pt>
    <dgm:pt modelId="{CE687D30-89DC-1748-90FF-A99DB914C3C2}" type="pres">
      <dgm:prSet presAssocID="{2F3C59AC-FC11-284B-8E2B-F7055D6D68EB}" presName="parTrans" presStyleLbl="sibTrans2D1" presStyleIdx="2" presStyleCnt="3"/>
      <dgm:spPr/>
      <dgm:t>
        <a:bodyPr/>
        <a:lstStyle/>
        <a:p>
          <a:endParaRPr lang="en-US"/>
        </a:p>
      </dgm:t>
    </dgm:pt>
    <dgm:pt modelId="{F9FDC769-1549-AD43-84EC-226E0ED98D78}" type="pres">
      <dgm:prSet presAssocID="{2F3C59AC-FC11-284B-8E2B-F7055D6D68EB}" presName="connectorText" presStyleLbl="sibTrans2D1" presStyleIdx="2" presStyleCnt="3"/>
      <dgm:spPr/>
      <dgm:t>
        <a:bodyPr/>
        <a:lstStyle/>
        <a:p>
          <a:endParaRPr lang="en-US"/>
        </a:p>
      </dgm:t>
    </dgm:pt>
    <dgm:pt modelId="{94A13B5B-D108-5E4D-B884-F79912DFB1C8}" type="pres">
      <dgm:prSet presAssocID="{88766E67-7A85-BA41-A7D5-B791339A2BA7}" presName="node" presStyleLbl="node1" presStyleIdx="2" presStyleCnt="3">
        <dgm:presLayoutVars>
          <dgm:bulletEnabled val="1"/>
        </dgm:presLayoutVars>
      </dgm:prSet>
      <dgm:spPr/>
      <dgm:t>
        <a:bodyPr/>
        <a:lstStyle/>
        <a:p>
          <a:endParaRPr lang="en-US"/>
        </a:p>
      </dgm:t>
    </dgm:pt>
  </dgm:ptLst>
  <dgm:cxnLst>
    <dgm:cxn modelId="{8F234C7F-AF7E-8441-A5E0-D0AA7C0818A3}" type="presOf" srcId="{CBED33A7-A6B7-D54E-BB35-E75DD95AB55B}" destId="{D3913762-7BD7-EE4B-938C-0F94AEFF3C2D}" srcOrd="1" destOrd="0" presId="urn:microsoft.com/office/officeart/2005/8/layout/radial5"/>
    <dgm:cxn modelId="{0B251477-8DFE-4B48-89E1-616C990F8C61}" type="presOf" srcId="{572E8E23-6F88-C94B-A754-FF0AC0885985}" destId="{B6E23C57-B3A4-EA4B-939C-9CBA536739A5}" srcOrd="0" destOrd="0" presId="urn:microsoft.com/office/officeart/2005/8/layout/radial5"/>
    <dgm:cxn modelId="{D6E1F770-6316-2C48-975F-7EAED0FAE0DB}" type="presOf" srcId="{CBED33A7-A6B7-D54E-BB35-E75DD95AB55B}" destId="{378017F5-2920-8544-9361-6358BC092FF0}" srcOrd="0" destOrd="0" presId="urn:microsoft.com/office/officeart/2005/8/layout/radial5"/>
    <dgm:cxn modelId="{35007443-022F-9A45-AD97-D704B8673634}" srcId="{6B018A58-5BC1-7B43-AC58-26EC992F17A2}" destId="{88766E67-7A85-BA41-A7D5-B791339A2BA7}" srcOrd="2" destOrd="0" parTransId="{2F3C59AC-FC11-284B-8E2B-F7055D6D68EB}" sibTransId="{7EA4F4C4-DEBE-9941-A806-F6F2C43C5536}"/>
    <dgm:cxn modelId="{EF7A74D4-9BDD-6F49-8EF2-343805569D39}" type="presOf" srcId="{2F3C59AC-FC11-284B-8E2B-F7055D6D68EB}" destId="{CE687D30-89DC-1748-90FF-A99DB914C3C2}" srcOrd="0" destOrd="0" presId="urn:microsoft.com/office/officeart/2005/8/layout/radial5"/>
    <dgm:cxn modelId="{88249DA1-28A2-9A44-BC05-D8E6756268AA}" type="presOf" srcId="{2F3C59AC-FC11-284B-8E2B-F7055D6D68EB}" destId="{F9FDC769-1549-AD43-84EC-226E0ED98D78}" srcOrd="1" destOrd="0" presId="urn:microsoft.com/office/officeart/2005/8/layout/radial5"/>
    <dgm:cxn modelId="{78FC3C32-091C-7249-AB5D-255AC5DD4C5B}" type="presOf" srcId="{7BA20E3D-BDA1-884F-B2D1-C852C3205977}" destId="{8B0821DD-355A-944B-A47E-D4ECE268B7B5}" srcOrd="0" destOrd="0" presId="urn:microsoft.com/office/officeart/2005/8/layout/radial5"/>
    <dgm:cxn modelId="{EC3D0F94-D8CC-944F-AAC4-6CFE73E5A00E}" srcId="{F9B871EF-88D2-5C4C-A303-74BF2456DB5B}" destId="{6B018A58-5BC1-7B43-AC58-26EC992F17A2}" srcOrd="0" destOrd="0" parTransId="{9A7D1AEB-C696-484A-A375-0ED827D0B429}" sibTransId="{44CBB155-A8C9-7F45-93C4-880826D767B9}"/>
    <dgm:cxn modelId="{525638BD-89E8-0949-97F5-9FC89EDAAD02}" type="presOf" srcId="{89EFBA91-7995-4945-B3A4-D322084ECD45}" destId="{56705C85-827A-D440-9F73-2A43A2287627}" srcOrd="0" destOrd="0" presId="urn:microsoft.com/office/officeart/2005/8/layout/radial5"/>
    <dgm:cxn modelId="{42B5D0C9-1F3C-C242-B87C-017D7DB285F7}" type="presOf" srcId="{F9B871EF-88D2-5C4C-A303-74BF2456DB5B}" destId="{B1B267DD-8B24-C244-B769-ECABAD1E8A1A}" srcOrd="0" destOrd="0" presId="urn:microsoft.com/office/officeart/2005/8/layout/radial5"/>
    <dgm:cxn modelId="{F4B59129-B5C5-044A-BB48-E4EFD482EE6F}" srcId="{6B018A58-5BC1-7B43-AC58-26EC992F17A2}" destId="{7BA20E3D-BDA1-884F-B2D1-C852C3205977}" srcOrd="0" destOrd="0" parTransId="{CBED33A7-A6B7-D54E-BB35-E75DD95AB55B}" sibTransId="{DB1F0F07-4B71-3547-AC46-DFC65CFBCA1A}"/>
    <dgm:cxn modelId="{61A61AC3-BF60-1740-A4EA-DA251F588882}" srcId="{6B018A58-5BC1-7B43-AC58-26EC992F17A2}" destId="{572E8E23-6F88-C94B-A754-FF0AC0885985}" srcOrd="1" destOrd="0" parTransId="{89EFBA91-7995-4945-B3A4-D322084ECD45}" sibTransId="{4D4E9B3F-8906-4940-8DCF-5A35DBE01504}"/>
    <dgm:cxn modelId="{D05EA137-CF1E-6E49-ABE7-3A83AF234A49}" type="presOf" srcId="{6B018A58-5BC1-7B43-AC58-26EC992F17A2}" destId="{B160CFC4-CD8D-8445-837B-E1FA5C24C0F9}" srcOrd="0" destOrd="0" presId="urn:microsoft.com/office/officeart/2005/8/layout/radial5"/>
    <dgm:cxn modelId="{4D87B3AB-3AF8-3746-BFB0-A05FE188CF1C}" type="presOf" srcId="{89EFBA91-7995-4945-B3A4-D322084ECD45}" destId="{D48DF302-78D0-4145-AE68-FCE1B5B05EB4}" srcOrd="1" destOrd="0" presId="urn:microsoft.com/office/officeart/2005/8/layout/radial5"/>
    <dgm:cxn modelId="{8E37B2C4-675C-A045-8679-135B5D072C6B}" type="presOf" srcId="{88766E67-7A85-BA41-A7D5-B791339A2BA7}" destId="{94A13B5B-D108-5E4D-B884-F79912DFB1C8}" srcOrd="0" destOrd="0" presId="urn:microsoft.com/office/officeart/2005/8/layout/radial5"/>
    <dgm:cxn modelId="{C2E045A0-4EF4-C241-AFAB-C264953A01C0}" type="presParOf" srcId="{B1B267DD-8B24-C244-B769-ECABAD1E8A1A}" destId="{B160CFC4-CD8D-8445-837B-E1FA5C24C0F9}" srcOrd="0" destOrd="0" presId="urn:microsoft.com/office/officeart/2005/8/layout/radial5"/>
    <dgm:cxn modelId="{0B244032-7CDB-C241-8AB3-EBCCB3A12065}" type="presParOf" srcId="{B1B267DD-8B24-C244-B769-ECABAD1E8A1A}" destId="{378017F5-2920-8544-9361-6358BC092FF0}" srcOrd="1" destOrd="0" presId="urn:microsoft.com/office/officeart/2005/8/layout/radial5"/>
    <dgm:cxn modelId="{0809ABA8-F96E-C343-9DE7-35D9AA283C0F}" type="presParOf" srcId="{378017F5-2920-8544-9361-6358BC092FF0}" destId="{D3913762-7BD7-EE4B-938C-0F94AEFF3C2D}" srcOrd="0" destOrd="0" presId="urn:microsoft.com/office/officeart/2005/8/layout/radial5"/>
    <dgm:cxn modelId="{BBE7B16C-B610-BB4A-9D2B-C654775521A5}" type="presParOf" srcId="{B1B267DD-8B24-C244-B769-ECABAD1E8A1A}" destId="{8B0821DD-355A-944B-A47E-D4ECE268B7B5}" srcOrd="2" destOrd="0" presId="urn:microsoft.com/office/officeart/2005/8/layout/radial5"/>
    <dgm:cxn modelId="{9844585D-16FE-A147-814C-72A7F87CAE87}" type="presParOf" srcId="{B1B267DD-8B24-C244-B769-ECABAD1E8A1A}" destId="{56705C85-827A-D440-9F73-2A43A2287627}" srcOrd="3" destOrd="0" presId="urn:microsoft.com/office/officeart/2005/8/layout/radial5"/>
    <dgm:cxn modelId="{4FBAABB1-DE3B-6C4B-8CF1-974ED9885886}" type="presParOf" srcId="{56705C85-827A-D440-9F73-2A43A2287627}" destId="{D48DF302-78D0-4145-AE68-FCE1B5B05EB4}" srcOrd="0" destOrd="0" presId="urn:microsoft.com/office/officeart/2005/8/layout/radial5"/>
    <dgm:cxn modelId="{6AADDC68-42A7-8D41-9229-BEFF1D402226}" type="presParOf" srcId="{B1B267DD-8B24-C244-B769-ECABAD1E8A1A}" destId="{B6E23C57-B3A4-EA4B-939C-9CBA536739A5}" srcOrd="4" destOrd="0" presId="urn:microsoft.com/office/officeart/2005/8/layout/radial5"/>
    <dgm:cxn modelId="{16F612C3-2B3A-4540-8751-A41816A97434}" type="presParOf" srcId="{B1B267DD-8B24-C244-B769-ECABAD1E8A1A}" destId="{CE687D30-89DC-1748-90FF-A99DB914C3C2}" srcOrd="5" destOrd="0" presId="urn:microsoft.com/office/officeart/2005/8/layout/radial5"/>
    <dgm:cxn modelId="{CF14DDDA-AFB8-FF41-8FF0-22F508D4852E}" type="presParOf" srcId="{CE687D30-89DC-1748-90FF-A99DB914C3C2}" destId="{F9FDC769-1549-AD43-84EC-226E0ED98D78}" srcOrd="0" destOrd="0" presId="urn:microsoft.com/office/officeart/2005/8/layout/radial5"/>
    <dgm:cxn modelId="{6BD05FDB-DED9-7342-8AF0-5E3A45D77E98}" type="presParOf" srcId="{B1B267DD-8B24-C244-B769-ECABAD1E8A1A}" destId="{94A13B5B-D108-5E4D-B884-F79912DFB1C8}" srcOrd="6"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0CFC4-CD8D-8445-837B-E1FA5C24C0F9}">
      <dsp:nvSpPr>
        <dsp:cNvPr id="0" name=""/>
        <dsp:cNvSpPr/>
      </dsp:nvSpPr>
      <dsp:spPr>
        <a:xfrm>
          <a:off x="4729579" y="2115536"/>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rtl="0">
            <a:lnSpc>
              <a:spcPct val="90000"/>
            </a:lnSpc>
            <a:spcBef>
              <a:spcPct val="0"/>
            </a:spcBef>
            <a:spcAft>
              <a:spcPct val="35000"/>
            </a:spcAft>
          </a:pPr>
          <a:r>
            <a:rPr lang="en-US" sz="3000" kern="1200" baseline="0" dirty="0" smtClean="0"/>
            <a:t>Gödel</a:t>
          </a:r>
          <a:endParaRPr lang="en-US" sz="3000" kern="1200" dirty="0"/>
        </a:p>
      </dsp:txBody>
      <dsp:txXfrm>
        <a:off x="4950781" y="2336738"/>
        <a:ext cx="1068061" cy="1068061"/>
      </dsp:txXfrm>
    </dsp:sp>
    <dsp:sp modelId="{378017F5-2920-8544-9361-6358BC092FF0}">
      <dsp:nvSpPr>
        <dsp:cNvPr id="0" name=""/>
        <dsp:cNvSpPr/>
      </dsp:nvSpPr>
      <dsp:spPr>
        <a:xfrm rot="16200000">
          <a:off x="5324967" y="1566211"/>
          <a:ext cx="319689" cy="513558"/>
        </a:xfrm>
        <a:prstGeom prst="righ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5372921" y="1716877"/>
        <a:ext cx="223782" cy="308134"/>
      </dsp:txXfrm>
    </dsp:sp>
    <dsp:sp modelId="{8B0821DD-355A-944B-A47E-D4ECE268B7B5}">
      <dsp:nvSpPr>
        <dsp:cNvPr id="0" name=""/>
        <dsp:cNvSpPr/>
      </dsp:nvSpPr>
      <dsp:spPr>
        <a:xfrm>
          <a:off x="4729579" y="1883"/>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rtl="0">
            <a:lnSpc>
              <a:spcPct val="90000"/>
            </a:lnSpc>
            <a:spcBef>
              <a:spcPct val="0"/>
            </a:spcBef>
            <a:spcAft>
              <a:spcPct val="35000"/>
            </a:spcAft>
          </a:pPr>
          <a:r>
            <a:rPr lang="en-US" sz="2900" kern="1200" baseline="0" dirty="0" smtClean="0"/>
            <a:t>Tarski</a:t>
          </a:r>
          <a:endParaRPr lang="en-US" sz="2900" kern="1200" dirty="0"/>
        </a:p>
      </dsp:txBody>
      <dsp:txXfrm>
        <a:off x="4950781" y="223085"/>
        <a:ext cx="1068061" cy="1068061"/>
      </dsp:txXfrm>
    </dsp:sp>
    <dsp:sp modelId="{56705C85-827A-D440-9F73-2A43A2287627}">
      <dsp:nvSpPr>
        <dsp:cNvPr id="0" name=""/>
        <dsp:cNvSpPr/>
      </dsp:nvSpPr>
      <dsp:spPr>
        <a:xfrm rot="1800000">
          <a:off x="6232370" y="3137880"/>
          <a:ext cx="319689" cy="513558"/>
        </a:xfrm>
        <a:prstGeom prst="righ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6238795" y="3216615"/>
        <a:ext cx="223782" cy="308134"/>
      </dsp:txXfrm>
    </dsp:sp>
    <dsp:sp modelId="{B6E23C57-B3A4-EA4B-939C-9CBA536739A5}">
      <dsp:nvSpPr>
        <dsp:cNvPr id="0" name=""/>
        <dsp:cNvSpPr/>
      </dsp:nvSpPr>
      <dsp:spPr>
        <a:xfrm>
          <a:off x="6560057" y="3172363"/>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rtl="0">
            <a:lnSpc>
              <a:spcPct val="90000"/>
            </a:lnSpc>
            <a:spcBef>
              <a:spcPct val="0"/>
            </a:spcBef>
            <a:spcAft>
              <a:spcPct val="35000"/>
            </a:spcAft>
          </a:pPr>
          <a:r>
            <a:rPr lang="en-US" sz="2900" kern="1200" baseline="0" dirty="0" smtClean="0"/>
            <a:t>Church</a:t>
          </a:r>
          <a:endParaRPr lang="en-US" sz="2900" kern="1200" dirty="0"/>
        </a:p>
      </dsp:txBody>
      <dsp:txXfrm>
        <a:off x="6781259" y="3393565"/>
        <a:ext cx="1068061" cy="1068061"/>
      </dsp:txXfrm>
    </dsp:sp>
    <dsp:sp modelId="{CE687D30-89DC-1748-90FF-A99DB914C3C2}">
      <dsp:nvSpPr>
        <dsp:cNvPr id="0" name=""/>
        <dsp:cNvSpPr/>
      </dsp:nvSpPr>
      <dsp:spPr>
        <a:xfrm rot="9000000">
          <a:off x="4417564" y="3137880"/>
          <a:ext cx="319689" cy="513558"/>
        </a:xfrm>
        <a:prstGeom prst="righ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4507046" y="3216615"/>
        <a:ext cx="223782" cy="308134"/>
      </dsp:txXfrm>
    </dsp:sp>
    <dsp:sp modelId="{94A13B5B-D108-5E4D-B884-F79912DFB1C8}">
      <dsp:nvSpPr>
        <dsp:cNvPr id="0" name=""/>
        <dsp:cNvSpPr/>
      </dsp:nvSpPr>
      <dsp:spPr>
        <a:xfrm>
          <a:off x="2899101" y="3172363"/>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rtl="0">
            <a:lnSpc>
              <a:spcPct val="90000"/>
            </a:lnSpc>
            <a:spcBef>
              <a:spcPct val="0"/>
            </a:spcBef>
            <a:spcAft>
              <a:spcPct val="35000"/>
            </a:spcAft>
          </a:pPr>
          <a:r>
            <a:rPr lang="en-US" sz="2900" kern="1200" baseline="0" dirty="0" smtClean="0"/>
            <a:t>Turing</a:t>
          </a:r>
          <a:endParaRPr lang="en-US" sz="2900" kern="1200" dirty="0"/>
        </a:p>
      </dsp:txBody>
      <dsp:txXfrm>
        <a:off x="3120303" y="3393565"/>
        <a:ext cx="1068061" cy="10680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0CFC4-CD8D-8445-837B-E1FA5C24C0F9}">
      <dsp:nvSpPr>
        <dsp:cNvPr id="0" name=""/>
        <dsp:cNvSpPr/>
      </dsp:nvSpPr>
      <dsp:spPr>
        <a:xfrm>
          <a:off x="4729579" y="2115536"/>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rtl="0">
            <a:lnSpc>
              <a:spcPct val="90000"/>
            </a:lnSpc>
            <a:spcBef>
              <a:spcPct val="0"/>
            </a:spcBef>
            <a:spcAft>
              <a:spcPct val="35000"/>
            </a:spcAft>
          </a:pPr>
          <a:r>
            <a:rPr lang="en-US" sz="3000" kern="1200" baseline="0" dirty="0" smtClean="0"/>
            <a:t>Gödel</a:t>
          </a:r>
          <a:endParaRPr lang="en-US" sz="3000" kern="1200" dirty="0"/>
        </a:p>
      </dsp:txBody>
      <dsp:txXfrm>
        <a:off x="4950781" y="2336738"/>
        <a:ext cx="1068061" cy="1068061"/>
      </dsp:txXfrm>
    </dsp:sp>
    <dsp:sp modelId="{378017F5-2920-8544-9361-6358BC092FF0}">
      <dsp:nvSpPr>
        <dsp:cNvPr id="0" name=""/>
        <dsp:cNvSpPr/>
      </dsp:nvSpPr>
      <dsp:spPr>
        <a:xfrm rot="16200000">
          <a:off x="5324967" y="1566211"/>
          <a:ext cx="319689" cy="513558"/>
        </a:xfrm>
        <a:prstGeom prst="righ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5372921" y="1716877"/>
        <a:ext cx="223782" cy="308134"/>
      </dsp:txXfrm>
    </dsp:sp>
    <dsp:sp modelId="{8B0821DD-355A-944B-A47E-D4ECE268B7B5}">
      <dsp:nvSpPr>
        <dsp:cNvPr id="0" name=""/>
        <dsp:cNvSpPr/>
      </dsp:nvSpPr>
      <dsp:spPr>
        <a:xfrm>
          <a:off x="4729579" y="1883"/>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rtl="0">
            <a:lnSpc>
              <a:spcPct val="90000"/>
            </a:lnSpc>
            <a:spcBef>
              <a:spcPct val="0"/>
            </a:spcBef>
            <a:spcAft>
              <a:spcPct val="35000"/>
            </a:spcAft>
          </a:pPr>
          <a:r>
            <a:rPr lang="en-US" sz="2900" kern="1200" baseline="0" dirty="0" smtClean="0"/>
            <a:t>Tarski</a:t>
          </a:r>
          <a:endParaRPr lang="en-US" sz="2900" kern="1200" dirty="0"/>
        </a:p>
      </dsp:txBody>
      <dsp:txXfrm>
        <a:off x="4950781" y="223085"/>
        <a:ext cx="1068061" cy="1068061"/>
      </dsp:txXfrm>
    </dsp:sp>
    <dsp:sp modelId="{56705C85-827A-D440-9F73-2A43A2287627}">
      <dsp:nvSpPr>
        <dsp:cNvPr id="0" name=""/>
        <dsp:cNvSpPr/>
      </dsp:nvSpPr>
      <dsp:spPr>
        <a:xfrm rot="1800000">
          <a:off x="6232370" y="3137880"/>
          <a:ext cx="319689" cy="513558"/>
        </a:xfrm>
        <a:prstGeom prst="righ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6238795" y="3216615"/>
        <a:ext cx="223782" cy="308134"/>
      </dsp:txXfrm>
    </dsp:sp>
    <dsp:sp modelId="{B6E23C57-B3A4-EA4B-939C-9CBA536739A5}">
      <dsp:nvSpPr>
        <dsp:cNvPr id="0" name=""/>
        <dsp:cNvSpPr/>
      </dsp:nvSpPr>
      <dsp:spPr>
        <a:xfrm>
          <a:off x="6560057" y="3172363"/>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rtl="0">
            <a:lnSpc>
              <a:spcPct val="90000"/>
            </a:lnSpc>
            <a:spcBef>
              <a:spcPct val="0"/>
            </a:spcBef>
            <a:spcAft>
              <a:spcPct val="35000"/>
            </a:spcAft>
          </a:pPr>
          <a:r>
            <a:rPr lang="en-US" sz="2900" kern="1200" baseline="0" dirty="0" smtClean="0"/>
            <a:t>Church</a:t>
          </a:r>
          <a:endParaRPr lang="en-US" sz="2900" kern="1200" dirty="0"/>
        </a:p>
      </dsp:txBody>
      <dsp:txXfrm>
        <a:off x="6781259" y="3393565"/>
        <a:ext cx="1068061" cy="1068061"/>
      </dsp:txXfrm>
    </dsp:sp>
    <dsp:sp modelId="{CE687D30-89DC-1748-90FF-A99DB914C3C2}">
      <dsp:nvSpPr>
        <dsp:cNvPr id="0" name=""/>
        <dsp:cNvSpPr/>
      </dsp:nvSpPr>
      <dsp:spPr>
        <a:xfrm rot="9000000">
          <a:off x="4417564" y="3137880"/>
          <a:ext cx="319689" cy="513558"/>
        </a:xfrm>
        <a:prstGeom prst="righ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4507046" y="3216615"/>
        <a:ext cx="223782" cy="308134"/>
      </dsp:txXfrm>
    </dsp:sp>
    <dsp:sp modelId="{94A13B5B-D108-5E4D-B884-F79912DFB1C8}">
      <dsp:nvSpPr>
        <dsp:cNvPr id="0" name=""/>
        <dsp:cNvSpPr/>
      </dsp:nvSpPr>
      <dsp:spPr>
        <a:xfrm>
          <a:off x="2899101" y="3172363"/>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rtl="0">
            <a:lnSpc>
              <a:spcPct val="90000"/>
            </a:lnSpc>
            <a:spcBef>
              <a:spcPct val="0"/>
            </a:spcBef>
            <a:spcAft>
              <a:spcPct val="35000"/>
            </a:spcAft>
          </a:pPr>
          <a:r>
            <a:rPr lang="en-US" sz="2900" kern="1200" baseline="0" dirty="0" smtClean="0"/>
            <a:t>Turing</a:t>
          </a:r>
          <a:endParaRPr lang="en-US" sz="2900" kern="1200" dirty="0"/>
        </a:p>
      </dsp:txBody>
      <dsp:txXfrm>
        <a:off x="3120303" y="3393565"/>
        <a:ext cx="1068061" cy="10680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0CFC4-CD8D-8445-837B-E1FA5C24C0F9}">
      <dsp:nvSpPr>
        <dsp:cNvPr id="0" name=""/>
        <dsp:cNvSpPr/>
      </dsp:nvSpPr>
      <dsp:spPr>
        <a:xfrm>
          <a:off x="4729579" y="2115536"/>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rtl="0">
            <a:lnSpc>
              <a:spcPct val="90000"/>
            </a:lnSpc>
            <a:spcBef>
              <a:spcPct val="0"/>
            </a:spcBef>
            <a:spcAft>
              <a:spcPct val="35000"/>
            </a:spcAft>
          </a:pPr>
          <a:r>
            <a:rPr lang="en-US" sz="3000" kern="1200" baseline="0" dirty="0" smtClean="0"/>
            <a:t>Gödel</a:t>
          </a:r>
          <a:endParaRPr lang="en-US" sz="3000" kern="1200" dirty="0"/>
        </a:p>
      </dsp:txBody>
      <dsp:txXfrm>
        <a:off x="4950781" y="2336738"/>
        <a:ext cx="1068061" cy="1068061"/>
      </dsp:txXfrm>
    </dsp:sp>
    <dsp:sp modelId="{378017F5-2920-8544-9361-6358BC092FF0}">
      <dsp:nvSpPr>
        <dsp:cNvPr id="0" name=""/>
        <dsp:cNvSpPr/>
      </dsp:nvSpPr>
      <dsp:spPr>
        <a:xfrm rot="16200000">
          <a:off x="5324967" y="1566211"/>
          <a:ext cx="319689" cy="513558"/>
        </a:xfrm>
        <a:prstGeom prst="righ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5372921" y="1716877"/>
        <a:ext cx="223782" cy="308134"/>
      </dsp:txXfrm>
    </dsp:sp>
    <dsp:sp modelId="{8B0821DD-355A-944B-A47E-D4ECE268B7B5}">
      <dsp:nvSpPr>
        <dsp:cNvPr id="0" name=""/>
        <dsp:cNvSpPr/>
      </dsp:nvSpPr>
      <dsp:spPr>
        <a:xfrm>
          <a:off x="4729579" y="1883"/>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rtl="0">
            <a:lnSpc>
              <a:spcPct val="90000"/>
            </a:lnSpc>
            <a:spcBef>
              <a:spcPct val="0"/>
            </a:spcBef>
            <a:spcAft>
              <a:spcPct val="35000"/>
            </a:spcAft>
          </a:pPr>
          <a:r>
            <a:rPr lang="en-US" sz="2900" kern="1200" baseline="0" dirty="0" smtClean="0"/>
            <a:t>Tarski</a:t>
          </a:r>
          <a:endParaRPr lang="en-US" sz="2900" kern="1200" dirty="0"/>
        </a:p>
      </dsp:txBody>
      <dsp:txXfrm>
        <a:off x="4950781" y="223085"/>
        <a:ext cx="1068061" cy="1068061"/>
      </dsp:txXfrm>
    </dsp:sp>
    <dsp:sp modelId="{56705C85-827A-D440-9F73-2A43A2287627}">
      <dsp:nvSpPr>
        <dsp:cNvPr id="0" name=""/>
        <dsp:cNvSpPr/>
      </dsp:nvSpPr>
      <dsp:spPr>
        <a:xfrm rot="1800000">
          <a:off x="6232370" y="3137880"/>
          <a:ext cx="319689" cy="513558"/>
        </a:xfrm>
        <a:prstGeom prst="righ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6238795" y="3216615"/>
        <a:ext cx="223782" cy="308134"/>
      </dsp:txXfrm>
    </dsp:sp>
    <dsp:sp modelId="{B6E23C57-B3A4-EA4B-939C-9CBA536739A5}">
      <dsp:nvSpPr>
        <dsp:cNvPr id="0" name=""/>
        <dsp:cNvSpPr/>
      </dsp:nvSpPr>
      <dsp:spPr>
        <a:xfrm>
          <a:off x="6560057" y="3172363"/>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rtl="0">
            <a:lnSpc>
              <a:spcPct val="90000"/>
            </a:lnSpc>
            <a:spcBef>
              <a:spcPct val="0"/>
            </a:spcBef>
            <a:spcAft>
              <a:spcPct val="35000"/>
            </a:spcAft>
          </a:pPr>
          <a:r>
            <a:rPr lang="en-US" sz="2900" kern="1200" baseline="0" dirty="0" smtClean="0"/>
            <a:t>Church</a:t>
          </a:r>
          <a:endParaRPr lang="en-US" sz="2900" kern="1200" dirty="0"/>
        </a:p>
      </dsp:txBody>
      <dsp:txXfrm>
        <a:off x="6781259" y="3393565"/>
        <a:ext cx="1068061" cy="1068061"/>
      </dsp:txXfrm>
    </dsp:sp>
    <dsp:sp modelId="{CE687D30-89DC-1748-90FF-A99DB914C3C2}">
      <dsp:nvSpPr>
        <dsp:cNvPr id="0" name=""/>
        <dsp:cNvSpPr/>
      </dsp:nvSpPr>
      <dsp:spPr>
        <a:xfrm rot="9000000">
          <a:off x="4417564" y="3137880"/>
          <a:ext cx="319689" cy="513558"/>
        </a:xfrm>
        <a:prstGeom prst="rightArrow">
          <a:avLst>
            <a:gd name="adj1" fmla="val 60000"/>
            <a:gd name="adj2" fmla="val 50000"/>
          </a:avLst>
        </a:prstGeom>
        <a:gradFill rotWithShape="0">
          <a:gsLst>
            <a:gs pos="0">
              <a:schemeClr val="accent1">
                <a:tint val="60000"/>
                <a:hueOff val="0"/>
                <a:satOff val="0"/>
                <a:lumOff val="0"/>
                <a:alphaOff val="0"/>
                <a:tint val="100000"/>
                <a:shade val="85000"/>
                <a:satMod val="100000"/>
                <a:lumMod val="100000"/>
              </a:schemeClr>
            </a:gs>
            <a:gs pos="100000">
              <a:schemeClr val="accent1">
                <a:tint val="6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10800000">
        <a:off x="4507046" y="3216615"/>
        <a:ext cx="223782" cy="308134"/>
      </dsp:txXfrm>
    </dsp:sp>
    <dsp:sp modelId="{94A13B5B-D108-5E4D-B884-F79912DFB1C8}">
      <dsp:nvSpPr>
        <dsp:cNvPr id="0" name=""/>
        <dsp:cNvSpPr/>
      </dsp:nvSpPr>
      <dsp:spPr>
        <a:xfrm>
          <a:off x="2899101" y="3172363"/>
          <a:ext cx="1510465" cy="1510465"/>
        </a:xfrm>
        <a:prstGeom prst="ellipse">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rtl="0">
            <a:lnSpc>
              <a:spcPct val="90000"/>
            </a:lnSpc>
            <a:spcBef>
              <a:spcPct val="0"/>
            </a:spcBef>
            <a:spcAft>
              <a:spcPct val="35000"/>
            </a:spcAft>
          </a:pPr>
          <a:r>
            <a:rPr lang="en-US" sz="2900" kern="1200" baseline="0" dirty="0" smtClean="0"/>
            <a:t>Turing</a:t>
          </a:r>
          <a:endParaRPr lang="en-US" sz="2900" kern="1200" dirty="0"/>
        </a:p>
      </dsp:txBody>
      <dsp:txXfrm>
        <a:off x="3120303" y="3393565"/>
        <a:ext cx="1068061" cy="106806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3A9FAA-3982-6746-BAC1-2307C92D5C38}" type="datetimeFigureOut">
              <a:rPr lang="en-US" smtClean="0"/>
              <a:t>7/2/16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17F5F5-1637-D943-A0B1-0036320B32DD}" type="slidenum">
              <a:rPr lang="en-US" smtClean="0"/>
              <a:t>‹#›</a:t>
            </a:fld>
            <a:endParaRPr lang="en-US"/>
          </a:p>
        </p:txBody>
      </p:sp>
    </p:spTree>
    <p:extLst>
      <p:ext uri="{BB962C8B-B14F-4D97-AF65-F5344CB8AC3E}">
        <p14:creationId xmlns:p14="http://schemas.microsoft.com/office/powerpoint/2010/main" val="1860061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en.wikipedia.org/wiki/Alonzo_Church"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more a general history of computing</a:t>
            </a:r>
            <a:r>
              <a:rPr lang="en-US" baseline="0" dirty="0" smtClean="0"/>
              <a:t>, with F# as an end goal.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1</a:t>
            </a:fld>
            <a:endParaRPr lang="en-US"/>
          </a:p>
        </p:txBody>
      </p:sp>
    </p:spTree>
    <p:extLst>
      <p:ext uri="{BB962C8B-B14F-4D97-AF65-F5344CB8AC3E}">
        <p14:creationId xmlns:p14="http://schemas.microsoft.com/office/powerpoint/2010/main" val="970558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Hung out with Hilbert</a:t>
            </a:r>
            <a:r>
              <a:rPr lang="en-US" baseline="0" dirty="0" smtClean="0"/>
              <a:t> </a:t>
            </a:r>
            <a:r>
              <a:rPr lang="en-US" sz="1200" b="0" i="0" kern="1200" dirty="0" smtClean="0">
                <a:solidFill>
                  <a:schemeClr val="tx1"/>
                </a:solidFill>
                <a:effectLst/>
                <a:latin typeface="+mn-lt"/>
                <a:ea typeface="+mn-ea"/>
                <a:cs typeface="+mn-cs"/>
              </a:rPr>
              <a:t>1914 to 1924.</a:t>
            </a:r>
            <a:r>
              <a:rPr lang="en-US" sz="1200" b="0" i="0" kern="1200" baseline="0" dirty="0" smtClean="0">
                <a:solidFill>
                  <a:schemeClr val="tx1"/>
                </a:solidFill>
                <a:effectLst/>
                <a:latin typeface="+mn-lt"/>
                <a:ea typeface="+mn-ea"/>
                <a:cs typeface="+mn-cs"/>
              </a:rPr>
              <a:t> </a:t>
            </a:r>
          </a:p>
          <a:p>
            <a:r>
              <a:rPr lang="en-US" sz="1200" b="0" i="0" kern="1200" baseline="0" dirty="0" smtClean="0">
                <a:solidFill>
                  <a:schemeClr val="tx1"/>
                </a:solidFill>
                <a:effectLst/>
                <a:latin typeface="+mn-lt"/>
                <a:ea typeface="+mn-ea"/>
                <a:cs typeface="+mn-cs"/>
              </a:rPr>
              <a:t>Invented Combinatory logic, including further developing </a:t>
            </a:r>
            <a:r>
              <a:rPr lang="en-US" sz="1200" b="0" i="0" kern="1200" baseline="0" dirty="0" err="1" smtClean="0">
                <a:solidFill>
                  <a:schemeClr val="tx1"/>
                </a:solidFill>
                <a:effectLst/>
                <a:latin typeface="+mn-lt"/>
                <a:ea typeface="+mn-ea"/>
                <a:cs typeface="+mn-cs"/>
              </a:rPr>
              <a:t>Frege’s</a:t>
            </a:r>
            <a:r>
              <a:rPr lang="en-US" sz="1200" b="0" i="0" kern="1200" baseline="0" dirty="0" smtClean="0">
                <a:solidFill>
                  <a:schemeClr val="tx1"/>
                </a:solidFill>
                <a:effectLst/>
                <a:latin typeface="+mn-lt"/>
                <a:ea typeface="+mn-ea"/>
                <a:cs typeface="+mn-cs"/>
              </a:rPr>
              <a:t> concept of what we now call currying. This was his first paper.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Went mad, spent time in a </a:t>
            </a:r>
            <a:r>
              <a:rPr lang="en-US" sz="1200" b="0" i="0" kern="1200" baseline="0" dirty="0" err="1" smtClean="0">
                <a:solidFill>
                  <a:schemeClr val="tx1"/>
                </a:solidFill>
                <a:effectLst/>
                <a:latin typeface="+mn-lt"/>
                <a:ea typeface="+mn-ea"/>
                <a:cs typeface="+mn-cs"/>
              </a:rPr>
              <a:t>sanitorium</a:t>
            </a:r>
            <a:r>
              <a:rPr lang="en-US" sz="1200" b="0" i="0" kern="1200" baseline="0" dirty="0" smtClean="0">
                <a:solidFill>
                  <a:schemeClr val="tx1"/>
                </a:solidFill>
                <a:effectLst/>
                <a:latin typeface="+mn-lt"/>
                <a:ea typeface="+mn-ea"/>
                <a:cs typeface="+mn-cs"/>
              </a:rPr>
              <a:t> in Moscow.. </a:t>
            </a:r>
            <a:r>
              <a:rPr lang="en-US" sz="1200" b="0" i="0" kern="1200" baseline="0" dirty="0" smtClean="0">
                <a:solidFill>
                  <a:schemeClr val="tx1"/>
                </a:solidFill>
                <a:effectLst/>
                <a:latin typeface="+mn-lt"/>
                <a:ea typeface="+mn-ea"/>
                <a:cs typeface="+mn-cs"/>
              </a:rPr>
              <a:t>After he was released, he ended up dying in poverty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His </a:t>
            </a:r>
            <a:r>
              <a:rPr lang="en-US" sz="1200" b="0" i="0" kern="1200" baseline="0" dirty="0" smtClean="0">
                <a:solidFill>
                  <a:schemeClr val="tx1"/>
                </a:solidFill>
                <a:effectLst/>
                <a:latin typeface="+mn-lt"/>
                <a:ea typeface="+mn-ea"/>
                <a:cs typeface="+mn-cs"/>
              </a:rPr>
              <a:t>neighbors burned all his papers for heat.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10</a:t>
            </a:fld>
            <a:endParaRPr lang="en-US"/>
          </a:p>
        </p:txBody>
      </p:sp>
    </p:spTree>
    <p:extLst>
      <p:ext uri="{BB962C8B-B14F-4D97-AF65-F5344CB8AC3E}">
        <p14:creationId xmlns:p14="http://schemas.microsoft.com/office/powerpoint/2010/main" val="518263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a:t>
            </a:r>
            <a:r>
              <a:rPr lang="en-US" sz="1200" b="0" i="0" kern="1200" dirty="0" smtClean="0">
                <a:solidFill>
                  <a:schemeClr val="tx1"/>
                </a:solidFill>
                <a:effectLst/>
                <a:latin typeface="+mn-lt"/>
                <a:ea typeface="+mn-ea"/>
                <a:cs typeface="+mn-cs"/>
              </a:rPr>
              <a:t>is generally reckoned the most successful and deeply considered compilation of open problems ever to be produced by an individual mathematician.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17F5F5-1637-D943-A0B1-0036320B32DD}" type="slidenum">
              <a:rPr lang="en-US" smtClean="0"/>
              <a:t>11</a:t>
            </a:fld>
            <a:endParaRPr lang="en-US"/>
          </a:p>
        </p:txBody>
      </p:sp>
    </p:spTree>
    <p:extLst>
      <p:ext uri="{BB962C8B-B14F-4D97-AF65-F5344CB8AC3E}">
        <p14:creationId xmlns:p14="http://schemas.microsoft.com/office/powerpoint/2010/main" val="952645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t>Bertrand Russell</a:t>
            </a:r>
            <a:r>
              <a:rPr lang="en-US" i="0" baseline="0" dirty="0" smtClean="0"/>
              <a:t> and Alfred Whitehead</a:t>
            </a:r>
            <a:r>
              <a:rPr lang="en-US" i="0" dirty="0" smtClean="0"/>
              <a:t> </a:t>
            </a:r>
            <a:r>
              <a:rPr lang="en-US" i="0" dirty="0" smtClean="0"/>
              <a:t>make</a:t>
            </a:r>
            <a:r>
              <a:rPr lang="en-US" dirty="0" smtClean="0"/>
              <a:t> </a:t>
            </a:r>
            <a:r>
              <a:rPr lang="en-US" dirty="0" smtClean="0"/>
              <a:t>an attempt to describe </a:t>
            </a:r>
            <a:r>
              <a:rPr lang="en-US" dirty="0" smtClean="0"/>
              <a:t>the foundations of math</a:t>
            </a:r>
            <a:r>
              <a:rPr lang="en-US" baseline="0" dirty="0" smtClean="0"/>
              <a:t> from first principles.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12</a:t>
            </a:fld>
            <a:endParaRPr lang="en-US"/>
          </a:p>
        </p:txBody>
      </p:sp>
    </p:spTree>
    <p:extLst>
      <p:ext uri="{BB962C8B-B14F-4D97-AF65-F5344CB8AC3E}">
        <p14:creationId xmlns:p14="http://schemas.microsoft.com/office/powerpoint/2010/main" val="76682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13</a:t>
            </a:fld>
            <a:endParaRPr lang="en-US"/>
          </a:p>
        </p:txBody>
      </p:sp>
    </p:spTree>
    <p:extLst>
      <p:ext uri="{BB962C8B-B14F-4D97-AF65-F5344CB8AC3E}">
        <p14:creationId xmlns:p14="http://schemas.microsoft.com/office/powerpoint/2010/main" val="609170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14</a:t>
            </a:fld>
            <a:endParaRPr lang="en-US"/>
          </a:p>
        </p:txBody>
      </p:sp>
    </p:spTree>
    <p:extLst>
      <p:ext uri="{BB962C8B-B14F-4D97-AF65-F5344CB8AC3E}">
        <p14:creationId xmlns:p14="http://schemas.microsoft.com/office/powerpoint/2010/main" val="1522276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a:t>
            </a:r>
            <a:r>
              <a:rPr lang="en-US" baseline="0" dirty="0" smtClean="0"/>
              <a:t> </a:t>
            </a:r>
            <a:r>
              <a:rPr lang="en-US" dirty="0" smtClean="0"/>
              <a:t>proved definitively that Principia Mathematica could never achieve its goal</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any set of axioms </a:t>
            </a:r>
            <a:r>
              <a:rPr lang="en-US" dirty="0" smtClean="0"/>
              <a:t>and rules, </a:t>
            </a:r>
            <a:r>
              <a:rPr lang="en-US" dirty="0" smtClean="0"/>
              <a:t>either the system </a:t>
            </a:r>
            <a:r>
              <a:rPr lang="en-US" dirty="0" smtClean="0"/>
              <a:t>is </a:t>
            </a:r>
            <a:r>
              <a:rPr lang="en-US" dirty="0" smtClean="0"/>
              <a:t>inconsistent, or there </a:t>
            </a:r>
            <a:r>
              <a:rPr lang="en-US" dirty="0" smtClean="0"/>
              <a:t>are some truths that cannot </a:t>
            </a:r>
            <a:r>
              <a:rPr lang="en-US" dirty="0" smtClean="0"/>
              <a:t>be deduced from them.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This answers</a:t>
            </a:r>
            <a:r>
              <a:rPr lang="en-US" sz="1200" b="0" i="0" kern="1200" baseline="0" dirty="0" smtClean="0">
                <a:solidFill>
                  <a:schemeClr val="tx1"/>
                </a:solidFill>
                <a:effectLst/>
                <a:latin typeface="+mn-lt"/>
                <a:ea typeface="+mn-ea"/>
                <a:cs typeface="+mn-cs"/>
              </a:rPr>
              <a:t> part 1 and 2 of Hilbert's 2nd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1930: Announces result at </a:t>
            </a:r>
            <a:r>
              <a:rPr lang="en-US" sz="1200" b="0" i="0" kern="1200" dirty="0" smtClean="0">
                <a:solidFill>
                  <a:schemeClr val="tx1"/>
                </a:solidFill>
                <a:effectLst/>
                <a:latin typeface="+mn-lt"/>
                <a:ea typeface="+mn-ea"/>
                <a:cs typeface="+mn-cs"/>
              </a:rPr>
              <a:t>Second Conference on Epistemology of the Exact Sciences (September 5-7).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1931: publishes</a:t>
            </a:r>
            <a:r>
              <a:rPr lang="en-US" sz="1200" b="0" i="1" kern="1200" dirty="0" smtClean="0">
                <a:solidFill>
                  <a:schemeClr val="tx1"/>
                </a:solidFill>
                <a:effectLst/>
                <a:latin typeface="+mn-lt"/>
                <a:ea typeface="+mn-ea"/>
                <a:cs typeface="+mn-cs"/>
              </a:rPr>
              <a:t> Uber formal </a:t>
            </a:r>
            <a:r>
              <a:rPr lang="en-US" sz="1200" b="0" i="1" kern="1200" dirty="0" err="1" smtClean="0">
                <a:solidFill>
                  <a:schemeClr val="tx1"/>
                </a:solidFill>
                <a:effectLst/>
                <a:latin typeface="+mn-lt"/>
                <a:ea typeface="+mn-ea"/>
                <a:cs typeface="+mn-cs"/>
              </a:rPr>
              <a:t>unentscheidbare</a:t>
            </a:r>
            <a:r>
              <a:rPr lang="en-US" sz="1200" b="0" i="1"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Sätze</a:t>
            </a:r>
            <a:r>
              <a:rPr lang="en-US" sz="1200" b="0" i="1" kern="1200" dirty="0" smtClean="0">
                <a:solidFill>
                  <a:schemeClr val="tx1"/>
                </a:solidFill>
                <a:effectLst/>
                <a:latin typeface="+mn-lt"/>
                <a:ea typeface="+mn-ea"/>
                <a:cs typeface="+mn-cs"/>
              </a:rPr>
              <a:t> der </a:t>
            </a:r>
            <a:r>
              <a:rPr lang="en-US" sz="1200" b="0" i="1" u="sng" kern="1200" dirty="0" smtClean="0">
                <a:solidFill>
                  <a:schemeClr val="tx1"/>
                </a:solidFill>
                <a:effectLst/>
                <a:latin typeface="+mn-lt"/>
                <a:ea typeface="+mn-ea"/>
                <a:cs typeface="+mn-cs"/>
              </a:rPr>
              <a:t>Principia Mathematica</a:t>
            </a:r>
            <a:r>
              <a:rPr lang="en-US" sz="1200" b="0" i="1" kern="1200" dirty="0" smtClean="0">
                <a:solidFill>
                  <a:schemeClr val="tx1"/>
                </a:solidFill>
                <a:effectLst/>
                <a:latin typeface="+mn-lt"/>
                <a:ea typeface="+mn-ea"/>
                <a:cs typeface="+mn-cs"/>
              </a:rPr>
              <a:t> und </a:t>
            </a:r>
            <a:r>
              <a:rPr lang="en-US" sz="1200" b="0" i="1" kern="1200" dirty="0" err="1" smtClean="0">
                <a:solidFill>
                  <a:schemeClr val="tx1"/>
                </a:solidFill>
                <a:effectLst/>
                <a:latin typeface="+mn-lt"/>
                <a:ea typeface="+mn-ea"/>
                <a:cs typeface="+mn-cs"/>
              </a:rPr>
              <a:t>verwandter</a:t>
            </a:r>
            <a:r>
              <a:rPr lang="en-US" sz="1200" b="0" i="1"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Systeme</a:t>
            </a:r>
            <a:r>
              <a:rPr lang="en-US" sz="1200" b="0" i="1" kern="1200" dirty="0" smtClean="0">
                <a:solidFill>
                  <a:schemeClr val="tx1"/>
                </a:solidFill>
                <a:effectLst/>
                <a:latin typeface="+mn-lt"/>
                <a:ea typeface="+mn-ea"/>
                <a:cs typeface="+mn-cs"/>
              </a:rPr>
              <a:t>.</a:t>
            </a:r>
            <a:endParaRPr lang="en-US"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16</a:t>
            </a:fld>
            <a:endParaRPr lang="en-US"/>
          </a:p>
        </p:txBody>
      </p:sp>
    </p:spTree>
    <p:extLst>
      <p:ext uri="{BB962C8B-B14F-4D97-AF65-F5344CB8AC3E}">
        <p14:creationId xmlns:p14="http://schemas.microsoft.com/office/powerpoint/2010/main" val="906343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Alfred </a:t>
            </a:r>
            <a:r>
              <a:rPr lang="en-US" dirty="0" smtClean="0"/>
              <a:t>Tarski's presents his</a:t>
            </a:r>
            <a:r>
              <a:rPr lang="en-US" baseline="0" dirty="0" smtClean="0"/>
              <a:t> </a:t>
            </a:r>
            <a:r>
              <a:rPr lang="en-US" baseline="0" dirty="0" err="1" smtClean="0"/>
              <a:t>undefinability</a:t>
            </a:r>
            <a:r>
              <a:rPr lang="en-US" baseline="0" dirty="0" smtClean="0"/>
              <a:t> theorem</a:t>
            </a:r>
            <a:r>
              <a:rPr lang="en-US" dirty="0" smtClean="0"/>
              <a:t> on the formal </a:t>
            </a:r>
            <a:r>
              <a:rPr lang="en-US" dirty="0" err="1" smtClean="0"/>
              <a:t>undefinability</a:t>
            </a:r>
            <a:r>
              <a:rPr lang="en-US" dirty="0" smtClean="0"/>
              <a:t> of truth. Proved 1936.</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17</a:t>
            </a:fld>
            <a:endParaRPr lang="en-US"/>
          </a:p>
        </p:txBody>
      </p:sp>
    </p:spTree>
    <p:extLst>
      <p:ext uri="{BB962C8B-B14F-4D97-AF65-F5344CB8AC3E}">
        <p14:creationId xmlns:p14="http://schemas.microsoft.com/office/powerpoint/2010/main" val="111391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More generally: </a:t>
            </a:r>
            <a:r>
              <a:rPr lang="en-US" sz="1200" b="0" i="0" kern="1200" dirty="0" smtClean="0">
                <a:solidFill>
                  <a:schemeClr val="tx1"/>
                </a:solidFill>
                <a:effectLst/>
                <a:latin typeface="+mn-lt"/>
                <a:ea typeface="+mn-ea"/>
                <a:cs typeface="+mn-cs"/>
              </a:rPr>
              <a:t>Tarski says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truth </a:t>
            </a:r>
            <a:r>
              <a:rPr lang="en-US" sz="1200" b="0" i="0" kern="1200" dirty="0" smtClean="0">
                <a:solidFill>
                  <a:schemeClr val="tx1"/>
                </a:solidFill>
                <a:effectLst/>
                <a:latin typeface="+mn-lt"/>
                <a:ea typeface="+mn-ea"/>
                <a:cs typeface="+mn-cs"/>
              </a:rPr>
              <a:t>in the standard model of a system cannot be defined within the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sz="1200" b="0" i="0" kern="1200" dirty="0" smtClean="0">
                <a:solidFill>
                  <a:schemeClr val="tx1"/>
                </a:solidFill>
                <a:effectLst/>
                <a:latin typeface="+mn-lt"/>
                <a:ea typeface="+mn-ea"/>
                <a:cs typeface="+mn-cs"/>
              </a:rPr>
              <a:t>Gödel </a:t>
            </a:r>
            <a:r>
              <a:rPr lang="en-US" sz="1200" b="0" i="0" kern="1200" dirty="0" smtClean="0">
                <a:solidFill>
                  <a:schemeClr val="tx1"/>
                </a:solidFill>
                <a:effectLst/>
                <a:latin typeface="+mn-lt"/>
                <a:ea typeface="+mn-ea"/>
                <a:cs typeface="+mn-cs"/>
              </a:rPr>
              <a:t>is</a:t>
            </a:r>
            <a:r>
              <a:rPr lang="en-US" sz="1200" b="0" i="0" kern="1200" baseline="0" dirty="0" smtClean="0">
                <a:solidFill>
                  <a:schemeClr val="tx1"/>
                </a:solidFill>
                <a:effectLst/>
                <a:latin typeface="+mn-lt"/>
                <a:ea typeface="+mn-ea"/>
                <a:cs typeface="+mn-cs"/>
              </a:rPr>
              <a:t> wicked smart: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He </a:t>
            </a:r>
            <a:r>
              <a:rPr lang="en-US" sz="1200" b="0" i="0" kern="1200" dirty="0" smtClean="0">
                <a:solidFill>
                  <a:schemeClr val="tx1"/>
                </a:solidFill>
                <a:effectLst/>
                <a:latin typeface="+mn-lt"/>
                <a:ea typeface="+mn-ea"/>
                <a:cs typeface="+mn-cs"/>
              </a:rPr>
              <a:t>also </a:t>
            </a:r>
            <a:r>
              <a:rPr lang="en-US" sz="1200" b="0" i="0" kern="1200" dirty="0" smtClean="0">
                <a:solidFill>
                  <a:schemeClr val="tx1"/>
                </a:solidFill>
                <a:effectLst/>
                <a:latin typeface="+mn-lt"/>
                <a:ea typeface="+mn-ea"/>
                <a:cs typeface="+mn-cs"/>
              </a:rPr>
              <a:t>discovered the </a:t>
            </a:r>
            <a:r>
              <a:rPr lang="en-US" sz="1200" b="0" i="0" kern="1200" dirty="0" err="1" smtClean="0">
                <a:solidFill>
                  <a:schemeClr val="tx1"/>
                </a:solidFill>
                <a:effectLst/>
                <a:latin typeface="+mn-lt"/>
                <a:ea typeface="+mn-ea"/>
                <a:cs typeface="+mn-cs"/>
              </a:rPr>
              <a:t>undefinability</a:t>
            </a:r>
            <a:r>
              <a:rPr lang="en-US" sz="1200" b="0" i="0" kern="1200" dirty="0" smtClean="0">
                <a:solidFill>
                  <a:schemeClr val="tx1"/>
                </a:solidFill>
                <a:effectLst/>
                <a:latin typeface="+mn-lt"/>
                <a:ea typeface="+mn-ea"/>
                <a:cs typeface="+mn-cs"/>
              </a:rPr>
              <a:t> theorem in </a:t>
            </a:r>
            <a:r>
              <a:rPr lang="en-US" sz="1200" b="0" i="0" kern="1200" dirty="0" smtClean="0">
                <a:solidFill>
                  <a:schemeClr val="tx1"/>
                </a:solidFill>
                <a:effectLst/>
                <a:latin typeface="+mn-lt"/>
                <a:ea typeface="+mn-ea"/>
                <a:cs typeface="+mn-cs"/>
              </a:rPr>
              <a:t>1930 (</a:t>
            </a:r>
            <a:r>
              <a:rPr lang="en-US" sz="1200" b="0" i="0" kern="1200" dirty="0" err="1" smtClean="0">
                <a:solidFill>
                  <a:schemeClr val="tx1"/>
                </a:solidFill>
                <a:effectLst/>
                <a:latin typeface="+mn-lt"/>
                <a:ea typeface="+mn-ea"/>
                <a:cs typeface="+mn-cs"/>
              </a:rPr>
              <a:t>obv</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before</a:t>
            </a:r>
            <a:r>
              <a:rPr lang="en-US" sz="1200" b="0" i="0" kern="1200" dirty="0" smtClean="0">
                <a:solidFill>
                  <a:schemeClr val="tx1"/>
                </a:solidFill>
                <a:effectLst/>
                <a:latin typeface="+mn-lt"/>
                <a:ea typeface="+mn-ea"/>
                <a:cs typeface="+mn-cs"/>
              </a:rPr>
              <a:t> 1936), in the middle of proving </a:t>
            </a:r>
            <a:r>
              <a:rPr lang="en-US" sz="1200" b="0" i="0" kern="1200" dirty="0" smtClean="0">
                <a:solidFill>
                  <a:schemeClr val="tx1"/>
                </a:solidFill>
                <a:effectLst/>
                <a:latin typeface="+mn-lt"/>
                <a:ea typeface="+mn-ea"/>
                <a:cs typeface="+mn-cs"/>
              </a:rPr>
              <a:t>his incompleteness </a:t>
            </a:r>
            <a:r>
              <a:rPr lang="en-US" sz="1200" b="0" i="0" kern="1200" dirty="0" smtClean="0">
                <a:solidFill>
                  <a:schemeClr val="tx1"/>
                </a:solidFill>
                <a:effectLst/>
                <a:latin typeface="+mn-lt"/>
                <a:ea typeface="+mn-ea"/>
                <a:cs typeface="+mn-cs"/>
              </a:rPr>
              <a:t>theorems,</a:t>
            </a:r>
            <a:r>
              <a:rPr lang="en-US" sz="1200" b="0" i="0" kern="1200" baseline="0" dirty="0" smtClean="0">
                <a:solidFill>
                  <a:schemeClr val="tx1"/>
                </a:solidFill>
                <a:effectLst/>
                <a:latin typeface="+mn-lt"/>
                <a:ea typeface="+mn-ea"/>
                <a:cs typeface="+mn-cs"/>
              </a:rPr>
              <a:t> but never bothered to publish. </a:t>
            </a:r>
            <a:r>
              <a:rPr lang="en-US" sz="1200" b="0" i="0" kern="1200" dirty="0" smtClean="0">
                <a:solidFill>
                  <a:schemeClr val="tx1"/>
                </a:solidFill>
                <a:effectLst/>
                <a:latin typeface="+mn-lt"/>
                <a:ea typeface="+mn-ea"/>
                <a:cs typeface="+mn-cs"/>
              </a:rPr>
              <a:t>Wrote</a:t>
            </a:r>
            <a:r>
              <a:rPr lang="en-US" sz="1200" b="0" i="0" kern="1200" baseline="0" dirty="0" smtClean="0">
                <a:solidFill>
                  <a:schemeClr val="tx1"/>
                </a:solidFill>
                <a:effectLst/>
                <a:latin typeface="+mn-lt"/>
                <a:ea typeface="+mn-ea"/>
                <a:cs typeface="+mn-cs"/>
              </a:rPr>
              <a:t> about it in a </a:t>
            </a:r>
            <a:r>
              <a:rPr lang="en-US" sz="1200" b="0" i="0" kern="1200" dirty="0" smtClean="0">
                <a:solidFill>
                  <a:schemeClr val="tx1"/>
                </a:solidFill>
                <a:effectLst/>
                <a:latin typeface="+mn-lt"/>
                <a:ea typeface="+mn-ea"/>
                <a:cs typeface="+mn-cs"/>
              </a:rPr>
              <a:t>1931 </a:t>
            </a:r>
            <a:r>
              <a:rPr lang="en-US" sz="1200" b="0" i="0" kern="1200" dirty="0" smtClean="0">
                <a:solidFill>
                  <a:schemeClr val="tx1"/>
                </a:solidFill>
                <a:effectLst/>
                <a:latin typeface="+mn-lt"/>
                <a:ea typeface="+mn-ea"/>
                <a:cs typeface="+mn-cs"/>
              </a:rPr>
              <a:t>letter to John von Neumann. </a:t>
            </a:r>
          </a:p>
          <a:p>
            <a:endParaRPr lang="en-US"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18</a:t>
            </a:fld>
            <a:endParaRPr lang="en-US"/>
          </a:p>
        </p:txBody>
      </p:sp>
    </p:spTree>
    <p:extLst>
      <p:ext uri="{BB962C8B-B14F-4D97-AF65-F5344CB8AC3E}">
        <p14:creationId xmlns:p14="http://schemas.microsoft.com/office/powerpoint/2010/main" val="1482633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Turing shows that </a:t>
            </a:r>
            <a:r>
              <a:rPr lang="en-US" dirty="0" smtClean="0"/>
              <a:t>there is no algorithm to solve the halting problem.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19</a:t>
            </a:fld>
            <a:endParaRPr lang="en-US"/>
          </a:p>
        </p:txBody>
      </p:sp>
    </p:spTree>
    <p:extLst>
      <p:ext uri="{BB962C8B-B14F-4D97-AF65-F5344CB8AC3E}">
        <p14:creationId xmlns:p14="http://schemas.microsoft.com/office/powerpoint/2010/main" val="412022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First he has to define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computer and program (a </a:t>
            </a:r>
            <a:r>
              <a:rPr lang="en-US" sz="1200" b="0" i="0" u="none" strike="noStrike" kern="1200" dirty="0" smtClean="0">
                <a:solidFill>
                  <a:schemeClr val="tx1"/>
                </a:solidFill>
                <a:effectLst/>
                <a:latin typeface="+mn-lt"/>
                <a:ea typeface="+mn-ea"/>
                <a:cs typeface="+mn-cs"/>
              </a:rPr>
              <a:t>Turing Machine!)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Then</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shows =&gt; </a:t>
            </a:r>
            <a:r>
              <a:rPr lang="en-US" sz="1200" b="0" i="0" kern="1200" dirty="0" smtClean="0">
                <a:solidFill>
                  <a:schemeClr val="tx1"/>
                </a:solidFill>
                <a:effectLst/>
                <a:latin typeface="+mn-lt"/>
                <a:ea typeface="+mn-ea"/>
                <a:cs typeface="+mn-cs"/>
              </a:rPr>
              <a:t>halting problem is undecidable over Turing machines.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a:endParaRPr>
          </a:p>
          <a:p>
            <a:pPr marL="0" indent="0">
              <a:buFont typeface="Wingdings" charset="2"/>
              <a:buNone/>
            </a:pPr>
            <a:r>
              <a:rPr lang="en-US" sz="1200" b="0" i="0" kern="1200" baseline="0" dirty="0" smtClean="0">
                <a:solidFill>
                  <a:schemeClr val="tx1"/>
                </a:solidFill>
                <a:effectLst/>
                <a:latin typeface="+mn-lt"/>
                <a:ea typeface="+mn-ea"/>
                <a:cs typeface="+mn-cs"/>
                <a:sym typeface="Wingdings"/>
              </a:rPr>
              <a:t>Alan Turing, </a:t>
            </a:r>
            <a:r>
              <a:rPr lang="en-US" sz="1200" b="0" i="0" kern="1200" dirty="0" smtClean="0">
                <a:solidFill>
                  <a:schemeClr val="tx1"/>
                </a:solidFill>
                <a:effectLst/>
                <a:latin typeface="+mn-lt"/>
                <a:ea typeface="+mn-ea"/>
                <a:cs typeface="+mn-cs"/>
              </a:rPr>
              <a:t>"On computable numbers, with an application to the Entscheidungsproblem", Proceedings of the London Mathematical Society, Series 2, 42 (1936-7), pp 230–265. </a:t>
            </a:r>
          </a:p>
        </p:txBody>
      </p:sp>
      <p:sp>
        <p:nvSpPr>
          <p:cNvPr id="4" name="Slide Number Placeholder 3"/>
          <p:cNvSpPr>
            <a:spLocks noGrp="1"/>
          </p:cNvSpPr>
          <p:nvPr>
            <p:ph type="sldNum" sz="quarter" idx="10"/>
          </p:nvPr>
        </p:nvSpPr>
        <p:spPr/>
        <p:txBody>
          <a:bodyPr/>
          <a:lstStyle/>
          <a:p>
            <a:fld id="{B017F5F5-1637-D943-A0B1-0036320B32DD}" type="slidenum">
              <a:rPr lang="en-US" smtClean="0"/>
              <a:t>20</a:t>
            </a:fld>
            <a:endParaRPr lang="en-US"/>
          </a:p>
        </p:txBody>
      </p:sp>
    </p:spTree>
    <p:extLst>
      <p:ext uri="{BB962C8B-B14F-4D97-AF65-F5344CB8AC3E}">
        <p14:creationId xmlns:p14="http://schemas.microsoft.com/office/powerpoint/2010/main" val="1875231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2</a:t>
            </a:fld>
            <a:endParaRPr lang="en-US"/>
          </a:p>
        </p:txBody>
      </p:sp>
    </p:spTree>
    <p:extLst>
      <p:ext uri="{BB962C8B-B14F-4D97-AF65-F5344CB8AC3E}">
        <p14:creationId xmlns:p14="http://schemas.microsoft.com/office/powerpoint/2010/main" val="1966666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Church's proof that Hilbert's</a:t>
            </a:r>
            <a:r>
              <a:rPr lang="en-US" baseline="0" dirty="0" smtClean="0"/>
              <a:t> Entscheidungsproblem </a:t>
            </a:r>
            <a:r>
              <a:rPr lang="en-US" dirty="0" smtClean="0"/>
              <a:t>is unsolvable</a:t>
            </a:r>
          </a:p>
          <a:p>
            <a:endParaRPr lang="en-US"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21</a:t>
            </a:fld>
            <a:endParaRPr lang="en-US"/>
          </a:p>
        </p:txBody>
      </p:sp>
    </p:spTree>
    <p:extLst>
      <p:ext uri="{BB962C8B-B14F-4D97-AF65-F5344CB8AC3E}">
        <p14:creationId xmlns:p14="http://schemas.microsoft.com/office/powerpoint/2010/main" val="963481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also part 3 of Hilbert’s second problem.)</a:t>
            </a:r>
            <a:r>
              <a:rPr lang="en-US" sz="1200" b="0" i="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Schönfinkel</a:t>
            </a:r>
            <a:r>
              <a:rPr lang="en-US" dirty="0" smtClean="0"/>
              <a:t> attempted</a:t>
            </a:r>
            <a:r>
              <a:rPr lang="en-US" baseline="0" dirty="0" smtClean="0"/>
              <a:t> to advance the answer in his second paper.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the question could be answered, the notion of "algorithm" had to be formally defined. </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smtClean="0">
              <a:solidFill>
                <a:schemeClr val="tx1"/>
              </a:solidFill>
              <a:effectLst/>
              <a:latin typeface="+mn-lt"/>
              <a:ea typeface="+mn-ea"/>
              <a:cs typeface="+mn-cs"/>
              <a:hlinkClick r:id="rId3" tooltip="Alonzo Church"/>
            </a:endParaRP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22</a:t>
            </a:fld>
            <a:endParaRPr lang="en-US"/>
          </a:p>
        </p:txBody>
      </p:sp>
    </p:spTree>
    <p:extLst>
      <p:ext uri="{BB962C8B-B14F-4D97-AF65-F5344CB8AC3E}">
        <p14:creationId xmlns:p14="http://schemas.microsoft.com/office/powerpoint/2010/main" val="1739083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Alonzo Church, </a:t>
            </a:r>
            <a:r>
              <a:rPr lang="en-US" sz="1200" b="0" i="0" kern="1200" dirty="0" smtClean="0">
                <a:solidFill>
                  <a:schemeClr val="tx1"/>
                </a:solidFill>
                <a:effectLst/>
                <a:latin typeface="+mn-lt"/>
                <a:ea typeface="+mn-ea"/>
                <a:cs typeface="+mn-cs"/>
              </a:rPr>
              <a:t>"An unsolvable problem of </a:t>
            </a:r>
            <a:r>
              <a:rPr lang="en-US" sz="1200" b="0" i="0" u="none" strike="noStrike" kern="1200" dirty="0" smtClean="0">
                <a:solidFill>
                  <a:schemeClr val="tx1"/>
                </a:solidFill>
                <a:effectLst/>
                <a:latin typeface="+mn-lt"/>
                <a:ea typeface="+mn-ea"/>
                <a:cs typeface="+mn-cs"/>
              </a:rPr>
              <a:t>elementary number theory</a:t>
            </a:r>
            <a:r>
              <a:rPr lang="en-US" sz="1200" b="0" i="0" kern="1200" dirty="0" smtClean="0">
                <a:solidFill>
                  <a:schemeClr val="tx1"/>
                </a:solidFill>
                <a:effectLst/>
                <a:latin typeface="+mn-lt"/>
                <a:ea typeface="+mn-ea"/>
                <a:cs typeface="+mn-cs"/>
              </a:rPr>
              <a:t>" 1936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sym typeface="Wingdings"/>
              </a:rPr>
              <a:t> introduced the lambda calculus</a:t>
            </a:r>
            <a:r>
              <a:rPr lang="en-US" sz="1200" b="0" i="0" kern="1200" dirty="0" smtClean="0">
                <a:solidFill>
                  <a:schemeClr val="tx1"/>
                </a:solidFill>
                <a:effectLst/>
                <a:latin typeface="+mn-lt"/>
                <a:ea typeface="+mn-ea"/>
                <a:cs typeface="+mn-cs"/>
                <a:sym typeface="Wingding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Alonzo Church, </a:t>
            </a:r>
            <a:r>
              <a:rPr lang="en-US" sz="1200" b="0" i="0" kern="1200" dirty="0" smtClean="0">
                <a:solidFill>
                  <a:schemeClr val="tx1"/>
                </a:solidFill>
                <a:effectLst/>
                <a:latin typeface="+mn-lt"/>
                <a:ea typeface="+mn-ea"/>
                <a:cs typeface="+mn-cs"/>
              </a:rPr>
              <a:t>"A note on the Entscheidungsproblem"</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Alan Turing,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"On computable numbers, with an application to the Entscheidungsproblem" 1936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sym typeface="Wingdings"/>
              </a:rPr>
              <a:t> </a:t>
            </a:r>
            <a:r>
              <a:rPr lang="en-US" sz="1200" b="1" i="0" kern="1200" dirty="0" smtClean="0">
                <a:solidFill>
                  <a:schemeClr val="tx1"/>
                </a:solidFill>
                <a:effectLst/>
                <a:latin typeface="+mn-lt"/>
                <a:ea typeface="+mn-ea"/>
                <a:cs typeface="+mn-cs"/>
                <a:sym typeface="Wingdings"/>
              </a:rPr>
              <a:t>Introduced Turing </a:t>
            </a:r>
            <a:r>
              <a:rPr lang="en-US" sz="1200" b="1" i="0" kern="1200" dirty="0" smtClean="0">
                <a:solidFill>
                  <a:schemeClr val="tx1"/>
                </a:solidFill>
                <a:effectLst/>
                <a:latin typeface="+mn-lt"/>
                <a:ea typeface="+mn-ea"/>
                <a:cs typeface="+mn-cs"/>
                <a:sym typeface="Wingdings"/>
              </a:rPr>
              <a:t>machines. Same paper!</a:t>
            </a:r>
            <a:r>
              <a:rPr lang="en-US" sz="1200" b="1" i="0" kern="1200" baseline="0" dirty="0" smtClean="0">
                <a:solidFill>
                  <a:schemeClr val="tx1"/>
                </a:solidFill>
                <a:effectLst/>
                <a:latin typeface="+mn-lt"/>
                <a:ea typeface="+mn-ea"/>
                <a:cs typeface="+mn-cs"/>
                <a:sym typeface="Wingdings"/>
              </a:rPr>
              <a:t> </a:t>
            </a:r>
            <a:endParaRPr lang="en-US" sz="1200" b="1" i="0" kern="1200" dirty="0" smtClean="0">
              <a:solidFill>
                <a:schemeClr val="tx1"/>
              </a:solidFill>
              <a:effectLst/>
              <a:latin typeface="+mn-lt"/>
              <a:ea typeface="+mn-ea"/>
              <a:cs typeface="+mn-cs"/>
            </a:endParaRPr>
          </a:p>
          <a:p>
            <a:endParaRPr lang="en-US" b="1" dirty="0" smtClean="0"/>
          </a:p>
          <a:p>
            <a:r>
              <a:rPr lang="en-US" b="1" dirty="0" smtClean="0"/>
              <a:t>1936, both showed that general solution to it was impossible. </a:t>
            </a:r>
          </a:p>
          <a:p>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Max Newman (prof at Cambridge) got Turing interested in the </a:t>
            </a:r>
            <a:r>
              <a:rPr lang="en-US" sz="1200" kern="1200" dirty="0" smtClean="0">
                <a:solidFill>
                  <a:schemeClr val="tx1"/>
                </a:solidFill>
                <a:effectLst/>
                <a:latin typeface="+mn-lt"/>
                <a:ea typeface="+mn-ea"/>
                <a:cs typeface="+mn-cs"/>
              </a:rPr>
              <a:t>Entscheidungsproblem</a:t>
            </a:r>
            <a:r>
              <a:rPr lang="en-US" sz="1200" kern="1200" baseline="0" dirty="0" smtClean="0">
                <a:solidFill>
                  <a:schemeClr val="tx1"/>
                </a:solidFill>
                <a:effectLst/>
                <a:latin typeface="+mn-lt"/>
                <a:ea typeface="+mn-ea"/>
                <a:cs typeface="+mn-cs"/>
              </a:rPr>
              <a:t> when </a:t>
            </a:r>
            <a:r>
              <a:rPr lang="en-US" sz="1200" kern="1200" baseline="0" dirty="0" smtClean="0">
                <a:solidFill>
                  <a:schemeClr val="tx1"/>
                </a:solidFill>
                <a:effectLst/>
                <a:latin typeface="+mn-lt"/>
                <a:ea typeface="+mn-ea"/>
                <a:cs typeface="+mn-cs"/>
              </a:rPr>
              <a:t>he gave </a:t>
            </a:r>
            <a:r>
              <a:rPr lang="en-US" sz="1200" kern="1200" dirty="0" smtClean="0">
                <a:solidFill>
                  <a:schemeClr val="tx1"/>
                </a:solidFill>
                <a:effectLst/>
                <a:latin typeface="+mn-lt"/>
                <a:ea typeface="+mn-ea"/>
                <a:cs typeface="+mn-cs"/>
              </a:rPr>
              <a:t>a lecture on the incompleteness theorem. </a:t>
            </a:r>
            <a:r>
              <a:rPr lang="en-US" sz="1200" kern="1200" dirty="0" err="1" smtClean="0">
                <a:solidFill>
                  <a:schemeClr val="tx1"/>
                </a:solidFill>
                <a:effectLst/>
                <a:latin typeface="+mn-lt"/>
                <a:ea typeface="+mn-ea"/>
                <a:cs typeface="+mn-cs"/>
              </a:rPr>
              <a:t>Intro'd</a:t>
            </a:r>
            <a:r>
              <a:rPr lang="en-US" sz="1200" kern="1200" dirty="0" smtClean="0">
                <a:solidFill>
                  <a:schemeClr val="tx1"/>
                </a:solidFill>
                <a:effectLst/>
                <a:latin typeface="+mn-lt"/>
                <a:ea typeface="+mn-ea"/>
                <a:cs typeface="+mn-cs"/>
              </a:rPr>
              <a:t> Turing and Church (Turing became</a:t>
            </a:r>
            <a:r>
              <a:rPr lang="en-US" sz="1200" kern="1200" baseline="0" dirty="0" smtClean="0">
                <a:solidFill>
                  <a:schemeClr val="tx1"/>
                </a:solidFill>
                <a:effectLst/>
                <a:latin typeface="+mn-lt"/>
                <a:ea typeface="+mn-ea"/>
                <a:cs typeface="+mn-cs"/>
              </a:rPr>
              <a:t> Church’s grad </a:t>
            </a:r>
            <a:r>
              <a:rPr lang="en-US" sz="1200" kern="1200" baseline="0" dirty="0" smtClean="0">
                <a:solidFill>
                  <a:schemeClr val="tx1"/>
                </a:solidFill>
                <a:effectLst/>
                <a:latin typeface="+mn-lt"/>
                <a:ea typeface="+mn-ea"/>
                <a:cs typeface="+mn-cs"/>
              </a:rPr>
              <a:t>student) </a:t>
            </a:r>
            <a:r>
              <a:rPr lang="en-US" sz="1200" kern="1200" dirty="0" smtClean="0">
                <a:solidFill>
                  <a:schemeClr val="tx1"/>
                </a:solidFill>
                <a:effectLst/>
                <a:latin typeface="+mn-lt"/>
                <a:ea typeface="+mn-ea"/>
                <a:cs typeface="+mn-cs"/>
              </a:rPr>
              <a:t>Newman </a:t>
            </a:r>
            <a:r>
              <a:rPr lang="en-US" sz="1200" kern="1200" dirty="0" smtClean="0">
                <a:solidFill>
                  <a:schemeClr val="tx1"/>
                </a:solidFill>
                <a:effectLst/>
                <a:latin typeface="+mn-lt"/>
                <a:ea typeface="+mn-ea"/>
                <a:cs typeface="+mn-cs"/>
              </a:rPr>
              <a:t>hired </a:t>
            </a:r>
            <a:r>
              <a:rPr lang="en-US" sz="1200" kern="1200" dirty="0" smtClean="0">
                <a:solidFill>
                  <a:schemeClr val="tx1"/>
                </a:solidFill>
                <a:effectLst/>
                <a:latin typeface="+mn-lt"/>
                <a:ea typeface="+mn-ea"/>
                <a:cs typeface="+mn-cs"/>
              </a:rPr>
              <a:t>Turing much later </a:t>
            </a:r>
            <a:r>
              <a:rPr lang="en-US" sz="1200" kern="1200" dirty="0" smtClean="0">
                <a:solidFill>
                  <a:schemeClr val="tx1"/>
                </a:solidFill>
                <a:effectLst/>
                <a:latin typeface="+mn-lt"/>
                <a:ea typeface="+mn-ea"/>
                <a:cs typeface="+mn-cs"/>
              </a:rPr>
              <a:t>when he was head of computing machinery lab at Manchester. </a:t>
            </a:r>
          </a:p>
        </p:txBody>
      </p:sp>
      <p:sp>
        <p:nvSpPr>
          <p:cNvPr id="4" name="Slide Number Placeholder 3"/>
          <p:cNvSpPr>
            <a:spLocks noGrp="1"/>
          </p:cNvSpPr>
          <p:nvPr>
            <p:ph type="sldNum" sz="quarter" idx="10"/>
          </p:nvPr>
        </p:nvSpPr>
        <p:spPr/>
        <p:txBody>
          <a:bodyPr/>
          <a:lstStyle/>
          <a:p>
            <a:fld id="{B017F5F5-1637-D943-A0B1-0036320B32DD}" type="slidenum">
              <a:rPr lang="en-US" smtClean="0"/>
              <a:t>23</a:t>
            </a:fld>
            <a:endParaRPr lang="en-US"/>
          </a:p>
        </p:txBody>
      </p:sp>
    </p:spTree>
    <p:extLst>
      <p:ext uri="{BB962C8B-B14F-4D97-AF65-F5344CB8AC3E}">
        <p14:creationId xmlns:p14="http://schemas.microsoft.com/office/powerpoint/2010/main" val="164873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24</a:t>
            </a:fld>
            <a:endParaRPr lang="en-US"/>
          </a:p>
        </p:txBody>
      </p:sp>
    </p:spTree>
    <p:extLst>
      <p:ext uri="{BB962C8B-B14F-4D97-AF65-F5344CB8AC3E}">
        <p14:creationId xmlns:p14="http://schemas.microsoft.com/office/powerpoint/2010/main" val="1826997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Z1 mechanical,</a:t>
            </a:r>
            <a:r>
              <a:rPr lang="en-US" sz="1200" b="0" i="0" kern="1200" baseline="0" dirty="0" smtClean="0">
                <a:solidFill>
                  <a:schemeClr val="tx1"/>
                </a:solidFill>
                <a:effectLst/>
                <a:latin typeface="+mn-lt"/>
                <a:ea typeface="+mn-ea"/>
                <a:cs typeface="+mn-cs"/>
              </a:rPr>
              <a:t> only worked for a few minutes at most. German. Konrad </a:t>
            </a:r>
            <a:r>
              <a:rPr lang="en-US" sz="1200" b="0" i="0" kern="1200" baseline="0" dirty="0" err="1" smtClean="0">
                <a:solidFill>
                  <a:schemeClr val="tx1"/>
                </a:solidFill>
                <a:effectLst/>
                <a:latin typeface="+mn-lt"/>
                <a:ea typeface="+mn-ea"/>
                <a:cs typeface="+mn-cs"/>
              </a:rPr>
              <a:t>Zuse</a:t>
            </a:r>
            <a:r>
              <a:rPr lang="en-US" sz="1200" b="0" i="0" kern="1200" baseline="0" dirty="0" smtClean="0">
                <a:solidFill>
                  <a:schemeClr val="tx1"/>
                </a:solidFill>
                <a:effectLst/>
                <a:latin typeface="+mn-lt"/>
                <a:ea typeface="+mn-ea"/>
                <a:cs typeface="+mn-cs"/>
              </a:rPr>
              <a:t> developed.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Manchester baby came out of Newman hiring Turing.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Draft of a Report on the EDVAC,</a:t>
            </a:r>
            <a:r>
              <a:rPr lang="en-US" sz="1200" b="0" i="0" kern="1200" baseline="0" dirty="0" smtClean="0">
                <a:solidFill>
                  <a:schemeClr val="tx1"/>
                </a:solidFill>
                <a:effectLst/>
                <a:latin typeface="+mn-lt"/>
                <a:ea typeface="+mn-ea"/>
                <a:cs typeface="+mn-cs"/>
              </a:rPr>
              <a:t> von Neumann. 1945. </a:t>
            </a:r>
          </a:p>
          <a:p>
            <a:r>
              <a:rPr lang="en-US" sz="1200" b="0" i="0" kern="1200" baseline="0" dirty="0" smtClean="0">
                <a:solidFill>
                  <a:schemeClr val="tx1"/>
                </a:solidFill>
                <a:effectLst/>
                <a:latin typeface="+mn-lt"/>
                <a:ea typeface="+mn-ea"/>
                <a:cs typeface="+mn-cs"/>
              </a:rPr>
              <a:t>==&gt; puts all ENIAC and such inventions in the public domain. </a:t>
            </a:r>
          </a:p>
          <a:p>
            <a:r>
              <a:rPr lang="en-US" sz="1200" b="0" i="0" kern="1200" baseline="0" dirty="0" smtClean="0">
                <a:solidFill>
                  <a:schemeClr val="tx1"/>
                </a:solidFill>
                <a:effectLst/>
                <a:latin typeface="+mn-lt"/>
                <a:ea typeface="+mn-ea"/>
                <a:cs typeface="+mn-cs"/>
              </a:rPr>
              <a:t>==&gt; Meant nothing could be patented.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Also, some </a:t>
            </a:r>
            <a:r>
              <a:rPr lang="en-US" sz="1200" b="0" i="0" kern="1200" baseline="0" dirty="0" smtClean="0">
                <a:solidFill>
                  <a:schemeClr val="tx1"/>
                </a:solidFill>
                <a:effectLst/>
                <a:latin typeface="+mn-lt"/>
                <a:ea typeface="+mn-ea"/>
                <a:cs typeface="+mn-cs"/>
              </a:rPr>
              <a:t>concepts </a:t>
            </a:r>
            <a:r>
              <a:rPr lang="en-US" sz="1200" b="0" i="0" kern="1200" baseline="0" dirty="0" smtClean="0">
                <a:solidFill>
                  <a:schemeClr val="tx1"/>
                </a:solidFill>
                <a:effectLst/>
                <a:latin typeface="+mn-lt"/>
                <a:ea typeface="+mn-ea"/>
                <a:cs typeface="+mn-cs"/>
              </a:rPr>
              <a:t>in </a:t>
            </a:r>
            <a:r>
              <a:rPr lang="en-US" sz="1200" b="0" i="0" kern="1200" baseline="0" dirty="0" smtClean="0">
                <a:solidFill>
                  <a:schemeClr val="tx1"/>
                </a:solidFill>
                <a:effectLst/>
                <a:latin typeface="+mn-lt"/>
                <a:ea typeface="+mn-ea"/>
                <a:cs typeface="+mn-cs"/>
              </a:rPr>
              <a:t>report </a:t>
            </a:r>
            <a:r>
              <a:rPr lang="en-US" sz="1200" b="0" i="0" kern="1200" baseline="0" dirty="0" smtClean="0">
                <a:solidFill>
                  <a:schemeClr val="tx1"/>
                </a:solidFill>
                <a:effectLst/>
                <a:latin typeface="+mn-lt"/>
                <a:ea typeface="+mn-ea"/>
                <a:cs typeface="+mn-cs"/>
              </a:rPr>
              <a:t>pre-dated von Neumann’s </a:t>
            </a:r>
            <a:r>
              <a:rPr lang="en-US" sz="1200" b="0" i="0" kern="1200" baseline="0" dirty="0" smtClean="0">
                <a:solidFill>
                  <a:schemeClr val="tx1"/>
                </a:solidFill>
                <a:effectLst/>
                <a:latin typeface="+mn-lt"/>
                <a:ea typeface="+mn-ea"/>
                <a:cs typeface="+mn-cs"/>
              </a:rPr>
              <a:t>joining </a:t>
            </a:r>
            <a:r>
              <a:rPr lang="en-US" sz="1200" b="0" i="0" kern="1200" baseline="0" dirty="0" smtClean="0">
                <a:solidFill>
                  <a:schemeClr val="tx1"/>
                </a:solidFill>
                <a:effectLst/>
                <a:latin typeface="+mn-lt"/>
                <a:ea typeface="+mn-ea"/>
                <a:cs typeface="+mn-cs"/>
              </a:rPr>
              <a:t>the team, but only his name </a:t>
            </a:r>
            <a:r>
              <a:rPr lang="en-US" sz="1200" b="0" i="0" kern="1200" baseline="0" dirty="0" smtClean="0">
                <a:solidFill>
                  <a:schemeClr val="tx1"/>
                </a:solidFill>
                <a:effectLst/>
                <a:latin typeface="+mn-lt"/>
                <a:ea typeface="+mn-ea"/>
                <a:cs typeface="+mn-cs"/>
              </a:rPr>
              <a:t>on </a:t>
            </a:r>
            <a:r>
              <a:rPr lang="en-US" sz="1200" b="0" i="0" kern="1200" baseline="0" dirty="0" smtClean="0">
                <a:solidFill>
                  <a:schemeClr val="tx1"/>
                </a:solidFill>
                <a:effectLst/>
                <a:latin typeface="+mn-lt"/>
                <a:ea typeface="+mn-ea"/>
                <a:cs typeface="+mn-cs"/>
              </a:rPr>
              <a:t>the report, so he got full credit. </a:t>
            </a:r>
          </a:p>
          <a:p>
            <a:r>
              <a:rPr lang="en-US" sz="1200" b="0" i="0" kern="1200" baseline="0" dirty="0" smtClean="0">
                <a:solidFill>
                  <a:schemeClr val="tx1"/>
                </a:solidFill>
                <a:effectLst/>
                <a:latin typeface="+mn-lt"/>
                <a:ea typeface="+mn-ea"/>
                <a:cs typeface="+mn-cs"/>
              </a:rPr>
              <a:t>These did NOT go over well.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 commercial application of computer: payroll for a bakery in UK. </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25</a:t>
            </a:fld>
            <a:endParaRPr lang="en-US"/>
          </a:p>
        </p:txBody>
      </p:sp>
    </p:spTree>
    <p:extLst>
      <p:ext uri="{BB962C8B-B14F-4D97-AF65-F5344CB8AC3E}">
        <p14:creationId xmlns:p14="http://schemas.microsoft.com/office/powerpoint/2010/main" val="2050113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Worked with Hilbert studying math after his thesis.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Same grade school as Edward Teller, </a:t>
            </a:r>
            <a:r>
              <a:rPr lang="en-US" sz="1200" b="0" i="0" kern="1200" dirty="0" smtClean="0">
                <a:solidFill>
                  <a:schemeClr val="tx1"/>
                </a:solidFill>
                <a:effectLst/>
                <a:latin typeface="+mn-lt"/>
                <a:ea typeface="+mn-ea"/>
                <a:cs typeface="+mn-cs"/>
              </a:rPr>
              <a:t>Paul </a:t>
            </a:r>
            <a:r>
              <a:rPr lang="en-US" sz="1200" b="0" i="0" kern="1200" dirty="0" err="1" smtClean="0">
                <a:solidFill>
                  <a:schemeClr val="tx1"/>
                </a:solidFill>
                <a:effectLst/>
                <a:latin typeface="+mn-lt"/>
                <a:ea typeface="+mn-ea"/>
                <a:cs typeface="+mn-cs"/>
              </a:rPr>
              <a:t>Erdős</a:t>
            </a:r>
            <a:r>
              <a:rPr lang="en-US" sz="1200" b="0" i="0" kern="1200" baseline="0" dirty="0" smtClean="0">
                <a:solidFill>
                  <a:schemeClr val="tx1"/>
                </a:solidFill>
                <a:effectLst/>
                <a:latin typeface="+mn-lt"/>
                <a:ea typeface="+mn-ea"/>
                <a:cs typeface="+mn-cs"/>
              </a:rPr>
              <a:t> in Hungary + more.</a:t>
            </a:r>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Rode down the Grand Canyon on a mule in a 3-piece pinstripe suit. </a:t>
            </a:r>
          </a:p>
          <a:p>
            <a:endParaRPr lang="en-US" sz="1200" b="0" i="0" u="none" strike="noStrike" kern="1200" baseline="300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At Princeton, played loud music on gramophone. Would distract neighboring offices,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including Albert Einstein, from their work.</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Pic is him with Oppenheimer</a:t>
            </a:r>
            <a:r>
              <a:rPr lang="en-US" sz="1200" b="0" i="0" kern="1200" baseline="0" dirty="0" smtClean="0">
                <a:solidFill>
                  <a:schemeClr val="tx1"/>
                </a:solidFill>
                <a:effectLst/>
                <a:latin typeface="+mn-lt"/>
                <a:ea typeface="+mn-ea"/>
                <a:cs typeface="+mn-cs"/>
              </a:rPr>
              <a:t>, in front of EDVAC or maybe MANIAC (1954) </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17F5F5-1637-D943-A0B1-0036320B32DD}" type="slidenum">
              <a:rPr lang="en-US" smtClean="0"/>
              <a:t>26</a:t>
            </a:fld>
            <a:endParaRPr lang="en-US"/>
          </a:p>
        </p:txBody>
      </p:sp>
    </p:spTree>
    <p:extLst>
      <p:ext uri="{BB962C8B-B14F-4D97-AF65-F5344CB8AC3E}">
        <p14:creationId xmlns:p14="http://schemas.microsoft.com/office/powerpoint/2010/main" val="1312786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John</a:t>
            </a:r>
            <a:r>
              <a:rPr lang="en-US" baseline="0" dirty="0" smtClean="0"/>
              <a:t> Backus developed it. First widely-used programming language. </a:t>
            </a:r>
          </a:p>
          <a:p>
            <a:endParaRPr lang="en-US" baseline="0" dirty="0" smtClean="0"/>
          </a:p>
          <a:p>
            <a:r>
              <a:rPr lang="en-US" baseline="0" dirty="0" smtClean="0"/>
              <a:t>Most recent release, Fortran 2008. </a:t>
            </a:r>
          </a:p>
          <a:p>
            <a:endParaRPr lang="en-US" baseline="0" dirty="0" smtClean="0"/>
          </a:p>
          <a:p>
            <a:r>
              <a:rPr lang="en-US" baseline="0" dirty="0" smtClean="0"/>
              <a:t>First compiler for it: 1957. </a:t>
            </a:r>
            <a:r>
              <a:rPr lang="en-US" baseline="0" dirty="0" smtClean="0"/>
              <a:t>It had the first </a:t>
            </a:r>
            <a:r>
              <a:rPr lang="en-US" baseline="0" dirty="0" smtClean="0"/>
              <a:t>optimized compiler.. </a:t>
            </a:r>
            <a:endParaRPr lang="en-US" baseline="0" dirty="0" smtClean="0"/>
          </a:p>
          <a:p>
            <a:r>
              <a:rPr lang="en-US" baseline="0" dirty="0" smtClean="0"/>
              <a:t>Folks </a:t>
            </a:r>
            <a:r>
              <a:rPr lang="en-US" baseline="0" dirty="0" smtClean="0"/>
              <a:t>didn’t want to use something that was slower than hand coding. </a:t>
            </a:r>
          </a:p>
        </p:txBody>
      </p:sp>
      <p:sp>
        <p:nvSpPr>
          <p:cNvPr id="4" name="Slide Number Placeholder 3"/>
          <p:cNvSpPr>
            <a:spLocks noGrp="1"/>
          </p:cNvSpPr>
          <p:nvPr>
            <p:ph type="sldNum" sz="quarter" idx="10"/>
          </p:nvPr>
        </p:nvSpPr>
        <p:spPr/>
        <p:txBody>
          <a:bodyPr/>
          <a:lstStyle/>
          <a:p>
            <a:fld id="{B017F5F5-1637-D943-A0B1-0036320B32DD}" type="slidenum">
              <a:rPr lang="en-US" smtClean="0"/>
              <a:t>27</a:t>
            </a:fld>
            <a:endParaRPr lang="en-US"/>
          </a:p>
        </p:txBody>
      </p:sp>
    </p:spTree>
    <p:extLst>
      <p:ext uri="{BB962C8B-B14F-4D97-AF65-F5344CB8AC3E}">
        <p14:creationId xmlns:p14="http://schemas.microsoft.com/office/powerpoint/2010/main" val="36716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a:t>
            </a:r>
            <a:r>
              <a:rPr lang="en-US" dirty="0" err="1" smtClean="0"/>
              <a:t>matic</a:t>
            </a:r>
            <a:r>
              <a:rPr lang="en-US" dirty="0" smtClean="0"/>
              <a:t>,</a:t>
            </a:r>
            <a:r>
              <a:rPr lang="en-US" baseline="0" dirty="0" smtClean="0"/>
              <a:t> Grace Hopper. </a:t>
            </a:r>
            <a:r>
              <a:rPr lang="en-US" baseline="0" dirty="0" smtClean="0"/>
              <a:t>It </a:t>
            </a:r>
            <a:r>
              <a:rPr lang="en-US" baseline="0" dirty="0" smtClean="0"/>
              <a:t>heavily influenced COBOL.</a:t>
            </a:r>
          </a:p>
          <a:p>
            <a:endParaRPr lang="en-US" baseline="0" dirty="0" smtClean="0"/>
          </a:p>
          <a:p>
            <a:r>
              <a:rPr lang="en-US" baseline="0" dirty="0" smtClean="0"/>
              <a:t>May, 1959: Jean </a:t>
            </a:r>
            <a:r>
              <a:rPr lang="en-US" baseline="0" dirty="0" err="1" smtClean="0"/>
              <a:t>Sammet</a:t>
            </a:r>
            <a:r>
              <a:rPr lang="en-US" baseline="0" dirty="0" smtClean="0"/>
              <a:t> </a:t>
            </a:r>
            <a:r>
              <a:rPr lang="en-US" baseline="0" dirty="0" smtClean="0"/>
              <a:t>and Grace Hopper and about 40 others attend a meeting at the pentagon to discuss creating a common programming language for businesses. </a:t>
            </a:r>
          </a:p>
          <a:p>
            <a:endParaRPr lang="en-US" baseline="0" dirty="0" smtClean="0"/>
          </a:p>
          <a:p>
            <a:r>
              <a:rPr lang="en-US" baseline="0" dirty="0" smtClean="0"/>
              <a:t>Many committees later, COBOL is born.</a:t>
            </a:r>
          </a:p>
          <a:p>
            <a:endParaRPr lang="en-US" baseline="0" dirty="0" smtClean="0"/>
          </a:p>
          <a:p>
            <a:r>
              <a:rPr lang="en-US" baseline="0" dirty="0" err="1" smtClean="0"/>
              <a:t>Sammet</a:t>
            </a:r>
            <a:r>
              <a:rPr lang="en-US" baseline="0" dirty="0" smtClean="0"/>
              <a:t> worked for Sperry Rand, which is where she started to learn to program. </a:t>
            </a:r>
          </a:p>
        </p:txBody>
      </p:sp>
      <p:sp>
        <p:nvSpPr>
          <p:cNvPr id="4" name="Slide Number Placeholder 3"/>
          <p:cNvSpPr>
            <a:spLocks noGrp="1"/>
          </p:cNvSpPr>
          <p:nvPr>
            <p:ph type="sldNum" sz="quarter" idx="10"/>
          </p:nvPr>
        </p:nvSpPr>
        <p:spPr/>
        <p:txBody>
          <a:bodyPr/>
          <a:lstStyle/>
          <a:p>
            <a:fld id="{B017F5F5-1637-D943-A0B1-0036320B32DD}" type="slidenum">
              <a:rPr lang="en-US" smtClean="0"/>
              <a:t>28</a:t>
            </a:fld>
            <a:endParaRPr lang="en-US"/>
          </a:p>
        </p:txBody>
      </p:sp>
    </p:spTree>
    <p:extLst>
      <p:ext uri="{BB962C8B-B14F-4D97-AF65-F5344CB8AC3E}">
        <p14:creationId xmlns:p14="http://schemas.microsoft.com/office/powerpoint/2010/main" val="1672893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Backus</a:t>
            </a:r>
            <a:r>
              <a:rPr lang="en-US" baseline="0" dirty="0" smtClean="0"/>
              <a:t>, Alan Perlis. 8 total folks meet to define ALGOL. 1958. </a:t>
            </a:r>
          </a:p>
          <a:p>
            <a:endParaRPr lang="en-US" dirty="0" smtClean="0"/>
          </a:p>
          <a:p>
            <a:r>
              <a:rPr lang="en-US" dirty="0" smtClean="0"/>
              <a:t>“algorithmic language”.</a:t>
            </a:r>
            <a:r>
              <a:rPr lang="en-US" baseline="0" dirty="0" smtClean="0"/>
              <a:t> Almost IAL (International Algebraic language) but Alan Perlis says “unspeakable” and “pompous acronym”. </a:t>
            </a:r>
          </a:p>
          <a:p>
            <a:endParaRPr lang="en-US" baseline="0" dirty="0" smtClean="0"/>
          </a:p>
          <a:p>
            <a:r>
              <a:rPr lang="en-US" baseline="0" dirty="0" smtClean="0"/>
              <a:t>Created for Z22 (1955), 7</a:t>
            </a:r>
            <a:r>
              <a:rPr lang="en-US" baseline="30000" dirty="0" smtClean="0"/>
              <a:t>th</a:t>
            </a:r>
            <a:r>
              <a:rPr lang="en-US" baseline="0" dirty="0" smtClean="0"/>
              <a:t> version of Z1 line in Germany. Not 22</a:t>
            </a:r>
            <a:r>
              <a:rPr lang="en-US" baseline="30000" dirty="0" smtClean="0"/>
              <a:t>nd</a:t>
            </a:r>
            <a:r>
              <a:rPr lang="en-US" baseline="0" dirty="0" smtClean="0"/>
              <a:t>. </a:t>
            </a:r>
          </a:p>
          <a:p>
            <a:r>
              <a:rPr lang="en-US" baseline="0" dirty="0" smtClean="0"/>
              <a:t>Z1-Z5, then Z11, then Z22. (22 used vacuum tubes, major upgrade.) </a:t>
            </a:r>
          </a:p>
          <a:p>
            <a:endParaRPr lang="en-US" baseline="0" dirty="0" smtClean="0"/>
          </a:p>
          <a:p>
            <a:r>
              <a:rPr lang="en-US" sz="1200" b="0" i="0" kern="1200" dirty="0" smtClean="0">
                <a:solidFill>
                  <a:schemeClr val="tx1"/>
                </a:solidFill>
                <a:effectLst/>
                <a:latin typeface="+mn-lt"/>
                <a:ea typeface="+mn-ea"/>
                <a:cs typeface="+mn-cs"/>
              </a:rPr>
              <a:t>ALGOL 60,</a:t>
            </a:r>
            <a:r>
              <a:rPr lang="en-US" sz="1200" b="0" i="0" kern="1200" baseline="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rPr>
              <a:t>Tony Hoare </a:t>
            </a:r>
            <a:r>
              <a:rPr lang="en-US" sz="1200" b="0" i="0" kern="1200" dirty="0" smtClean="0">
                <a:solidFill>
                  <a:schemeClr val="tx1"/>
                </a:solidFill>
                <a:effectLst/>
                <a:latin typeface="+mn-lt"/>
                <a:ea typeface="+mn-ea"/>
                <a:cs typeface="+mn-cs"/>
              </a:rPr>
              <a:t>remarked: "Here is a language so far ahead of its time that it was not only an improvement on its predecessors but also on nearly all its successors."</a:t>
            </a:r>
          </a:p>
          <a:p>
            <a:endParaRPr lang="en-US" sz="1200" b="0" i="0" kern="1200" dirty="0" smtClean="0">
              <a:solidFill>
                <a:schemeClr val="tx1"/>
              </a:solidFill>
              <a:effectLst/>
              <a:latin typeface="+mn-lt"/>
              <a:ea typeface="+mn-ea"/>
              <a:cs typeface="+mn-cs"/>
            </a:endParaRPr>
          </a:p>
          <a:p>
            <a:r>
              <a:rPr lang="en-US" dirty="0" smtClean="0"/>
              <a:t>(Tony Hoare created</a:t>
            </a:r>
            <a:r>
              <a:rPr lang="en-US" baseline="0" dirty="0" smtClean="0"/>
              <a:t> NULL, 1965 because of ALGOL W. Also quicksort.)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Edsger</a:t>
            </a:r>
            <a:r>
              <a:rPr lang="en-US" baseline="0" dirty="0" smtClean="0"/>
              <a:t> W. Dijkstra wrote a compiler for it, separately.</a:t>
            </a: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Peter Landin, John McCarthy assist with defining algol-60.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Scheme (a Lisp) </a:t>
            </a:r>
            <a:r>
              <a:rPr lang="en-US" sz="1200" b="0" i="0" kern="1200" dirty="0" smtClean="0">
                <a:solidFill>
                  <a:schemeClr val="tx1"/>
                </a:solidFill>
                <a:effectLst/>
                <a:latin typeface="+mn-lt"/>
                <a:ea typeface="+mn-ea"/>
                <a:cs typeface="+mn-cs"/>
              </a:rPr>
              <a:t>uses the block </a:t>
            </a:r>
            <a:r>
              <a:rPr lang="en-US" sz="1200" b="0" i="0" kern="1200" dirty="0" smtClean="0">
                <a:solidFill>
                  <a:schemeClr val="tx1"/>
                </a:solidFill>
                <a:effectLst/>
                <a:latin typeface="+mn-lt"/>
                <a:ea typeface="+mn-ea"/>
                <a:cs typeface="+mn-cs"/>
              </a:rPr>
              <a:t>structure and lexical scope of ALGOL, also </a:t>
            </a:r>
            <a:r>
              <a:rPr lang="en-US" sz="1200" b="0" i="0" kern="1200" dirty="0" smtClean="0">
                <a:solidFill>
                  <a:schemeClr val="tx1"/>
                </a:solidFill>
                <a:effectLst/>
                <a:latin typeface="+mn-lt"/>
                <a:ea typeface="+mn-ea"/>
                <a:cs typeface="+mn-cs"/>
              </a:rPr>
              <a:t>titles their documents: "Revised </a:t>
            </a:r>
            <a:r>
              <a:rPr lang="en-US" sz="1200" b="0" i="0" kern="1200" dirty="0" smtClean="0">
                <a:solidFill>
                  <a:schemeClr val="tx1"/>
                </a:solidFill>
                <a:effectLst/>
                <a:latin typeface="+mn-lt"/>
                <a:ea typeface="+mn-ea"/>
                <a:cs typeface="+mn-cs"/>
              </a:rPr>
              <a:t>Report on the Algorithmic Language Scheme" </a:t>
            </a:r>
            <a:r>
              <a:rPr lang="en-US" sz="1200" b="0" i="0" kern="1200" dirty="0" smtClean="0">
                <a:solidFill>
                  <a:schemeClr val="tx1"/>
                </a:solidFill>
                <a:effectLst/>
                <a:latin typeface="+mn-lt"/>
                <a:ea typeface="+mn-ea"/>
                <a:cs typeface="+mn-cs"/>
              </a:rPr>
              <a:t>because </a:t>
            </a:r>
            <a:r>
              <a:rPr lang="en-US" sz="1200" b="0" i="0" kern="1200" dirty="0" smtClean="0">
                <a:solidFill>
                  <a:schemeClr val="tx1"/>
                </a:solidFill>
                <a:effectLst/>
                <a:latin typeface="+mn-lt"/>
                <a:ea typeface="+mn-ea"/>
                <a:cs typeface="+mn-cs"/>
              </a:rPr>
              <a:t>&lt;3 </a:t>
            </a:r>
            <a:r>
              <a:rPr lang="en-US" sz="1200" b="0" i="0" kern="1200" dirty="0" err="1" smtClean="0">
                <a:solidFill>
                  <a:schemeClr val="tx1"/>
                </a:solidFill>
                <a:effectLst/>
                <a:latin typeface="+mn-lt"/>
                <a:ea typeface="+mn-ea"/>
                <a:cs typeface="+mn-cs"/>
              </a:rPr>
              <a:t>ALGOL.x</a:t>
            </a:r>
            <a:endParaRPr lang="en-US" sz="1200" b="0" i="0" u="none" strike="noStrike" kern="1200" baseline="300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17F5F5-1637-D943-A0B1-0036320B32DD}" type="slidenum">
              <a:rPr lang="en-US" smtClean="0"/>
              <a:t>29</a:t>
            </a:fld>
            <a:endParaRPr lang="en-US"/>
          </a:p>
        </p:txBody>
      </p:sp>
    </p:spTree>
    <p:extLst>
      <p:ext uri="{BB962C8B-B14F-4D97-AF65-F5344CB8AC3E}">
        <p14:creationId xmlns:p14="http://schemas.microsoft.com/office/powerpoint/2010/main" val="1700637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Lisp was created as a practical mathematical notation for </a:t>
            </a:r>
            <a:r>
              <a:rPr lang="en-US" sz="1200" b="0" i="0" u="none" strike="noStrike" kern="1200" baseline="0" dirty="0" smtClean="0">
                <a:solidFill>
                  <a:schemeClr val="tx1"/>
                </a:solidFill>
                <a:effectLst/>
                <a:latin typeface="+mn-lt"/>
                <a:ea typeface="+mn-ea"/>
                <a:cs typeface="+mn-cs"/>
              </a:rPr>
              <a:t>computer programs</a:t>
            </a:r>
            <a:r>
              <a:rPr lang="en-US" sz="1200" b="0" i="0" kern="1200" baseline="0" dirty="0" smtClean="0">
                <a:solidFill>
                  <a:schemeClr val="tx1"/>
                </a:solidFill>
                <a:effectLst/>
                <a:latin typeface="+mn-lt"/>
                <a:ea typeface="+mn-ea"/>
                <a:cs typeface="+mn-cs"/>
              </a:rPr>
              <a:t>, influenced by lambda </a:t>
            </a:r>
            <a:r>
              <a:rPr lang="en-US" sz="1200" b="0" i="0" kern="1200" baseline="0" dirty="0" err="1" smtClean="0">
                <a:solidFill>
                  <a:schemeClr val="tx1"/>
                </a:solidFill>
                <a:effectLst/>
                <a:latin typeface="+mn-lt"/>
                <a:ea typeface="+mn-ea"/>
                <a:cs typeface="+mn-cs"/>
              </a:rPr>
              <a:t>calc</a:t>
            </a:r>
            <a:r>
              <a:rPr lang="en-US" sz="1200" b="0" i="0" kern="1200" baseline="0" dirty="0" smtClean="0">
                <a:solidFill>
                  <a:schemeClr val="tx1"/>
                </a:solidFill>
                <a:effectLst/>
                <a:latin typeface="+mn-lt"/>
                <a:ea typeface="+mn-ea"/>
                <a:cs typeface="+mn-cs"/>
              </a:rPr>
              <a:t> (but with variable assignment.)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Easy to use, learn: it has an interactive implementation.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McCarthy </a:t>
            </a:r>
            <a:r>
              <a:rPr lang="en-US" sz="1200" b="0" i="0" kern="1200" baseline="0" dirty="0" smtClean="0">
                <a:solidFill>
                  <a:schemeClr val="tx1"/>
                </a:solidFill>
                <a:effectLst/>
                <a:latin typeface="+mn-lt"/>
                <a:ea typeface="+mn-ea"/>
                <a:cs typeface="+mn-cs"/>
              </a:rPr>
              <a:t>specified 1958, published 1960: "Recursive Functions of Symbolic Expressions and Their Computation by Machine, Part I"</a:t>
            </a:r>
            <a:r>
              <a:rPr lang="en-US" sz="1200" b="0" i="0" u="none" strike="noStrike"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("Part II" never published).</a:t>
            </a:r>
          </a:p>
          <a:p>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Jean </a:t>
            </a:r>
            <a:r>
              <a:rPr lang="en-US" baseline="0" dirty="0" err="1" smtClean="0"/>
              <a:t>Sammet</a:t>
            </a:r>
            <a:r>
              <a:rPr lang="en-US" baseline="0" dirty="0" smtClean="0"/>
              <a:t>:  “LISP is unusual, in the sense that it clearly deviates from every other type of programming language that has ever been developed.. The theoretical concepts and implications of LISP far transcend its practical usage.” (great back-handed compliment.) </a:t>
            </a:r>
          </a:p>
        </p:txBody>
      </p:sp>
      <p:sp>
        <p:nvSpPr>
          <p:cNvPr id="4" name="Slide Number Placeholder 3"/>
          <p:cNvSpPr>
            <a:spLocks noGrp="1"/>
          </p:cNvSpPr>
          <p:nvPr>
            <p:ph type="sldNum" sz="quarter" idx="10"/>
          </p:nvPr>
        </p:nvSpPr>
        <p:spPr/>
        <p:txBody>
          <a:bodyPr/>
          <a:lstStyle/>
          <a:p>
            <a:fld id="{B017F5F5-1637-D943-A0B1-0036320B32DD}" type="slidenum">
              <a:rPr lang="en-US" smtClean="0"/>
              <a:t>30</a:t>
            </a:fld>
            <a:endParaRPr lang="en-US"/>
          </a:p>
        </p:txBody>
      </p:sp>
    </p:spTree>
    <p:extLst>
      <p:ext uri="{BB962C8B-B14F-4D97-AF65-F5344CB8AC3E}">
        <p14:creationId xmlns:p14="http://schemas.microsoft.com/office/powerpoint/2010/main" val="46286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Apparently ML came out of </a:t>
            </a:r>
            <a:r>
              <a:rPr lang="en-US" dirty="0" err="1" smtClean="0"/>
              <a:t>nowehere</a:t>
            </a:r>
            <a:r>
              <a:rPr lang="en-US" dirty="0" smtClean="0"/>
              <a: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3</a:t>
            </a:fld>
            <a:endParaRPr lang="en-US"/>
          </a:p>
        </p:txBody>
      </p:sp>
    </p:spTree>
    <p:extLst>
      <p:ext uri="{BB962C8B-B14F-4D97-AF65-F5344CB8AC3E}">
        <p14:creationId xmlns:p14="http://schemas.microsoft.com/office/powerpoint/2010/main" val="681370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much is actually known about Mervyn </a:t>
            </a:r>
            <a:r>
              <a:rPr lang="en-US" dirty="0" err="1" smtClean="0"/>
              <a:t>Pragnell</a:t>
            </a:r>
            <a:r>
              <a:rPr lang="en-US" dirty="0" smtClean="0"/>
              <a:t>.. </a:t>
            </a:r>
          </a:p>
          <a:p>
            <a:endParaRPr lang="en-US" dirty="0" smtClean="0"/>
          </a:p>
          <a:p>
            <a:r>
              <a:rPr lang="en-US" dirty="0" smtClean="0"/>
              <a:t>Peter Landin, after</a:t>
            </a:r>
            <a:r>
              <a:rPr lang="en-US" baseline="0" dirty="0" smtClean="0"/>
              <a:t> a mediocre finish at university didn’t have a plan for a job. Spent his time reading at a local reference library. Was having coffee one afternoon at local café, and a voice boomed out, </a:t>
            </a:r>
            <a:r>
              <a:rPr lang="en-US" dirty="0" smtClean="0"/>
              <a:t>“I say, didn't I see you reading Principia Mathematica in the reference library this morning?” It was Mervyn, recruiting</a:t>
            </a:r>
            <a:r>
              <a:rPr lang="en-US" baseline="0" dirty="0" smtClean="0"/>
              <a:t> him to join. </a:t>
            </a:r>
          </a:p>
          <a:p>
            <a:endParaRPr lang="en-US" baseline="0" dirty="0" smtClean="0"/>
          </a:p>
          <a:p>
            <a:r>
              <a:rPr lang="en-US" baseline="0" dirty="0" smtClean="0"/>
              <a:t>Rod </a:t>
            </a:r>
            <a:r>
              <a:rPr lang="en-US" baseline="0" dirty="0" err="1" smtClean="0"/>
              <a:t>Burstall</a:t>
            </a:r>
            <a:r>
              <a:rPr lang="en-US" baseline="0" dirty="0" smtClean="0"/>
              <a:t> was looking for a logic text in a London bookshop. Asked the wrong person, who responded, “I’m not a shop assistant,” and walked away in a huff. Later returned and invited him to join.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31</a:t>
            </a:fld>
            <a:endParaRPr lang="en-US"/>
          </a:p>
        </p:txBody>
      </p:sp>
    </p:spTree>
    <p:extLst>
      <p:ext uri="{BB962C8B-B14F-4D97-AF65-F5344CB8AC3E}">
        <p14:creationId xmlns:p14="http://schemas.microsoft.com/office/powerpoint/2010/main" val="2074999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the state of computing at</a:t>
            </a:r>
            <a:r>
              <a:rPr lang="en-US" baseline="0" dirty="0" smtClean="0"/>
              <a:t> the end of the 1950s. (well early 70s, but nothing else here is relevant to us.. :p) </a:t>
            </a:r>
            <a:endParaRPr lang="en-US" dirty="0" smtClean="0"/>
          </a:p>
          <a:p>
            <a:endParaRPr lang="en-US" dirty="0" smtClean="0"/>
          </a:p>
          <a:p>
            <a:r>
              <a:rPr lang="en-US" dirty="0" smtClean="0"/>
              <a:t>Programming</a:t>
            </a:r>
            <a:r>
              <a:rPr lang="en-US" baseline="0" dirty="0" smtClean="0"/>
              <a:t> Languages, History and Future, Jean </a:t>
            </a:r>
            <a:r>
              <a:rPr lang="en-US" baseline="0" dirty="0" err="1" smtClean="0"/>
              <a:t>Sammet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32</a:t>
            </a:fld>
            <a:endParaRPr lang="en-US"/>
          </a:p>
        </p:txBody>
      </p:sp>
    </p:spTree>
    <p:extLst>
      <p:ext uri="{BB962C8B-B14F-4D97-AF65-F5344CB8AC3E}">
        <p14:creationId xmlns:p14="http://schemas.microsoft.com/office/powerpoint/2010/main" val="1307998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33</a:t>
            </a:fld>
            <a:endParaRPr lang="en-US"/>
          </a:p>
        </p:txBody>
      </p:sp>
    </p:spTree>
    <p:extLst>
      <p:ext uri="{BB962C8B-B14F-4D97-AF65-F5344CB8AC3E}">
        <p14:creationId xmlns:p14="http://schemas.microsoft.com/office/powerpoint/2010/main" val="1846682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1951: Wrote a checkers program for </a:t>
            </a:r>
            <a:r>
              <a:rPr lang="en-US" baseline="0" dirty="0" err="1" smtClean="0"/>
              <a:t>PilotACE</a:t>
            </a:r>
            <a:r>
              <a:rPr lang="en-US" baseline="0" dirty="0" smtClean="0"/>
              <a:t>. </a:t>
            </a:r>
          </a:p>
          <a:p>
            <a:r>
              <a:rPr lang="en-US" baseline="0" dirty="0" smtClean="0"/>
              <a:t>1951: Made Manchester Mark 1 play Baa Baa Black Sheep. </a:t>
            </a:r>
          </a:p>
          <a:p>
            <a:pPr marL="0" indent="0">
              <a:buFont typeface="Arial" charset="0"/>
              <a:buNone/>
            </a:pPr>
            <a:r>
              <a:rPr lang="en-US" sz="1200" b="0" i="0" kern="1200" dirty="0" smtClean="0">
                <a:solidFill>
                  <a:schemeClr val="tx1"/>
                </a:solidFill>
                <a:effectLst/>
                <a:latin typeface="+mn-lt"/>
                <a:ea typeface="+mn-ea"/>
                <a:cs typeface="+mn-cs"/>
              </a:rPr>
              <a:t>1952:</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developed a love-letter generator on Manchester Mark</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1 (successor to Manchester</a:t>
            </a:r>
            <a:r>
              <a:rPr lang="en-US" sz="1200" b="0" i="0" kern="1200" baseline="0" dirty="0" smtClean="0">
                <a:solidFill>
                  <a:schemeClr val="tx1"/>
                </a:solidFill>
                <a:effectLst/>
                <a:latin typeface="+mn-lt"/>
                <a:ea typeface="+mn-ea"/>
                <a:cs typeface="+mn-cs"/>
              </a:rPr>
              <a:t> Baby) </a:t>
            </a:r>
            <a:r>
              <a:rPr lang="en-US" sz="1200" b="0" i="0" kern="1200" dirty="0" smtClean="0">
                <a:solidFill>
                  <a:schemeClr val="tx1"/>
                </a:solidFill>
                <a:effectLst/>
                <a:latin typeface="+mn-lt"/>
                <a:ea typeface="+mn-ea"/>
                <a:cs typeface="+mn-cs"/>
              </a:rPr>
              <a:t>using a random number generating algorithm. </a:t>
            </a:r>
            <a:r>
              <a:rPr lang="en-US" sz="1200" b="0" i="0" kern="1200" dirty="0" smtClean="0">
                <a:solidFill>
                  <a:schemeClr val="tx1"/>
                </a:solidFill>
                <a:effectLst/>
                <a:latin typeface="+mn-lt"/>
                <a:ea typeface="+mn-ea"/>
                <a:cs typeface="+mn-cs"/>
              </a:rPr>
              <a:t>All signed M.U.C.</a:t>
            </a:r>
            <a:r>
              <a:rPr lang="en-US" sz="1200" b="0" i="0" kern="1200" baseline="0" dirty="0" smtClean="0">
                <a:solidFill>
                  <a:schemeClr val="tx1"/>
                </a:solidFill>
                <a:effectLst/>
                <a:latin typeface="+mn-lt"/>
                <a:ea typeface="+mn-ea"/>
                <a:cs typeface="+mn-cs"/>
              </a:rPr>
              <a:t> (Manchester U Computer)</a:t>
            </a:r>
            <a:endParaRPr lang="en-US" sz="1200" b="0" i="0" kern="1200" dirty="0" smtClean="0">
              <a:solidFill>
                <a:schemeClr val="tx1"/>
              </a:solidFill>
              <a:effectLst/>
              <a:latin typeface="+mn-lt"/>
              <a:ea typeface="+mn-ea"/>
              <a:cs typeface="+mn-cs"/>
            </a:endParaRPr>
          </a:p>
          <a:p>
            <a:pPr marL="0" indent="0">
              <a:buFont typeface="Arial" charset="0"/>
              <a:buNone/>
            </a:pPr>
            <a:endParaRPr lang="en-US" sz="1200" b="0" i="0" kern="1200" baseline="0" dirty="0" smtClean="0">
              <a:solidFill>
                <a:schemeClr val="tx1"/>
              </a:solidFill>
              <a:effectLst/>
              <a:latin typeface="+mn-lt"/>
              <a:ea typeface="+mn-ea"/>
              <a:cs typeface="+mn-cs"/>
              <a:sym typeface="Wingdings"/>
            </a:endParaRPr>
          </a:p>
          <a:p>
            <a:r>
              <a:rPr lang="en-US" sz="1200" b="0" i="0" kern="1200" baseline="0" dirty="0" smtClean="0">
                <a:solidFill>
                  <a:schemeClr val="tx1"/>
                </a:solidFill>
                <a:effectLst/>
                <a:latin typeface="+mn-lt"/>
                <a:ea typeface="+mn-ea"/>
                <a:cs typeface="+mn-cs"/>
                <a:sym typeface="Wingdings"/>
              </a:rPr>
              <a:t>Worked on time-sharing (w/ Roger Penrose), continuations, and denotational semantics. </a:t>
            </a:r>
            <a:r>
              <a:rPr lang="en-US" dirty="0" smtClean="0"/>
              <a:t>Friends with Alan Turing at University.</a:t>
            </a:r>
            <a:r>
              <a:rPr lang="en-US" baseline="0" dirty="0" smtClean="0"/>
              <a:t> </a:t>
            </a:r>
            <a:endParaRPr lang="en-US" sz="1200" b="0" i="0" kern="1200" baseline="0" dirty="0" smtClean="0">
              <a:solidFill>
                <a:schemeClr val="tx1"/>
              </a:solidFill>
              <a:effectLst/>
              <a:latin typeface="+mn-lt"/>
              <a:ea typeface="+mn-ea"/>
              <a:cs typeface="+mn-cs"/>
              <a:sym typeface="Wingdings"/>
            </a:endParaRPr>
          </a:p>
          <a:p>
            <a:pPr marL="0" indent="0">
              <a:buFontTx/>
              <a:buNone/>
            </a:pPr>
            <a:endParaRPr lang="en-US" sz="1200" b="0" i="0" kern="1200" baseline="0" dirty="0" smtClean="0">
              <a:solidFill>
                <a:schemeClr val="tx1"/>
              </a:solidFill>
              <a:effectLst/>
              <a:latin typeface="+mn-lt"/>
              <a:ea typeface="+mn-ea"/>
              <a:cs typeface="+mn-cs"/>
              <a:sym typeface="Wingdings"/>
            </a:endParaRPr>
          </a:p>
          <a:p>
            <a:pPr marL="0" indent="0">
              <a:buFontTx/>
              <a:buNone/>
            </a:pPr>
            <a:r>
              <a:rPr lang="en-US" sz="1200" b="0" i="0" kern="1200" baseline="0" dirty="0" smtClean="0">
                <a:solidFill>
                  <a:schemeClr val="tx1"/>
                </a:solidFill>
                <a:effectLst/>
                <a:latin typeface="+mn-lt"/>
                <a:ea typeface="+mn-ea"/>
                <a:cs typeface="+mn-cs"/>
                <a:sym typeface="Wingdings"/>
              </a:rPr>
              <a:t>1963 developed CPL (“Cambridge or Combined programming language” or “Christopher’s programming language”) </a:t>
            </a:r>
          </a:p>
          <a:p>
            <a:pPr marL="457200" lvl="1" indent="0">
              <a:buFontTx/>
              <a:buNone/>
            </a:pPr>
            <a:r>
              <a:rPr lang="en-US" sz="1200" b="0" i="0" kern="1200" baseline="0" dirty="0" smtClean="0">
                <a:solidFill>
                  <a:schemeClr val="tx1"/>
                </a:solidFill>
                <a:effectLst/>
                <a:latin typeface="+mn-lt"/>
                <a:ea typeface="+mn-ea"/>
                <a:cs typeface="+mn-cs"/>
                <a:sym typeface="Wingdings"/>
              </a:rPr>
              <a:t>Has functions as first-class citizens!</a:t>
            </a:r>
          </a:p>
          <a:p>
            <a:pPr marL="457200" lvl="1" indent="0">
              <a:buFontTx/>
              <a:buNone/>
            </a:pPr>
            <a:r>
              <a:rPr lang="en-US" sz="1200" b="0" i="0" kern="1200" baseline="0" dirty="0" smtClean="0">
                <a:solidFill>
                  <a:schemeClr val="tx1"/>
                </a:solidFill>
                <a:effectLst/>
                <a:latin typeface="+mn-lt"/>
                <a:ea typeface="+mn-ea"/>
                <a:cs typeface="+mn-cs"/>
                <a:sym typeface="Wingdings"/>
              </a:rPr>
              <a:t>CPL -&gt; BCPL (basic CPL) -&gt; B -&gt; C.. </a:t>
            </a:r>
          </a:p>
          <a:p>
            <a:pPr marL="0" indent="0">
              <a:buFontTx/>
              <a:buNone/>
            </a:pPr>
            <a:r>
              <a:rPr lang="en-US" sz="1200" b="0" i="0" kern="1200" baseline="0" dirty="0" smtClean="0">
                <a:solidFill>
                  <a:schemeClr val="tx1"/>
                </a:solidFill>
                <a:effectLst/>
                <a:latin typeface="+mn-lt"/>
                <a:ea typeface="+mn-ea"/>
                <a:cs typeface="+mn-cs"/>
                <a:sym typeface="Wingdings"/>
              </a:rPr>
              <a:t>Coined the term “Currying” </a:t>
            </a:r>
          </a:p>
          <a:p>
            <a:pPr marL="0" indent="0">
              <a:buFontTx/>
              <a:buNone/>
            </a:pPr>
            <a:endParaRPr lang="en-US" sz="1200" b="0" i="0" kern="1200" baseline="0" dirty="0" smtClean="0">
              <a:solidFill>
                <a:schemeClr val="tx1"/>
              </a:solidFill>
              <a:effectLst/>
              <a:latin typeface="+mn-lt"/>
              <a:ea typeface="+mn-ea"/>
              <a:cs typeface="+mn-cs"/>
              <a:sym typeface="Wingdings"/>
            </a:endParaRPr>
          </a:p>
          <a:p>
            <a:pPr marL="0" indent="0">
              <a:buFontTx/>
              <a:buNone/>
            </a:pPr>
            <a:r>
              <a:rPr lang="en-US" sz="1200" b="0" i="0" kern="1200" baseline="0" dirty="0" smtClean="0">
                <a:solidFill>
                  <a:schemeClr val="tx1"/>
                </a:solidFill>
                <a:effectLst/>
                <a:latin typeface="+mn-lt"/>
                <a:ea typeface="+mn-ea"/>
                <a:cs typeface="+mn-cs"/>
                <a:sym typeface="Wingdings"/>
              </a:rPr>
              <a:t>1967 lecture notes: introduced terms:  "R-value" and "L-value", "ad hoc polymorphism", "parametric polymorphism", and "referential transparency".</a:t>
            </a:r>
          </a:p>
        </p:txBody>
      </p:sp>
      <p:sp>
        <p:nvSpPr>
          <p:cNvPr id="4" name="Slide Number Placeholder 3"/>
          <p:cNvSpPr>
            <a:spLocks noGrp="1"/>
          </p:cNvSpPr>
          <p:nvPr>
            <p:ph type="sldNum" sz="quarter" idx="10"/>
          </p:nvPr>
        </p:nvSpPr>
        <p:spPr/>
        <p:txBody>
          <a:bodyPr/>
          <a:lstStyle/>
          <a:p>
            <a:fld id="{B017F5F5-1637-D943-A0B1-0036320B32DD}" type="slidenum">
              <a:rPr lang="en-US" smtClean="0"/>
              <a:t>34</a:t>
            </a:fld>
            <a:endParaRPr lang="en-US"/>
          </a:p>
        </p:txBody>
      </p:sp>
    </p:spTree>
    <p:extLst>
      <p:ext uri="{BB962C8B-B14F-4D97-AF65-F5344CB8AC3E}">
        <p14:creationId xmlns:p14="http://schemas.microsoft.com/office/powerpoint/2010/main" val="281242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1960-1964,</a:t>
            </a:r>
            <a:r>
              <a:rPr lang="en-US" baseline="0" dirty="0" smtClean="0"/>
              <a:t> worked for Christopher Strachey as his only employee while CS was consulting. </a:t>
            </a:r>
          </a:p>
          <a:p>
            <a:endParaRPr lang="en-US" dirty="0" smtClean="0"/>
          </a:p>
          <a:p>
            <a:r>
              <a:rPr lang="en-US" dirty="0" smtClean="0"/>
              <a:t>Worked for </a:t>
            </a:r>
            <a:r>
              <a:rPr lang="en-US" dirty="0" smtClean="0"/>
              <a:t>Univac (Sperry-Rand)</a:t>
            </a:r>
            <a:r>
              <a:rPr lang="en-US" baseline="0" dirty="0" smtClean="0"/>
              <a:t> </a:t>
            </a:r>
            <a:r>
              <a:rPr lang="en-US" baseline="0" dirty="0" smtClean="0"/>
              <a:t>in 1965, but ultimately returned to England. </a:t>
            </a:r>
          </a:p>
          <a:p>
            <a:endParaRPr lang="en-US" baseline="0" dirty="0" smtClean="0"/>
          </a:p>
          <a:p>
            <a:r>
              <a:rPr lang="en-US" baseline="0" dirty="0" smtClean="0"/>
              <a:t>He was very influenced by LISP. He taught Tony Hoare ALGOL-60. </a:t>
            </a:r>
          </a:p>
          <a:p>
            <a:endParaRPr lang="en-US" baseline="0" dirty="0" smtClean="0"/>
          </a:p>
          <a:p>
            <a:r>
              <a:rPr lang="en-US" baseline="0" dirty="0" smtClean="0">
                <a:sym typeface="Wingdings"/>
              </a:rPr>
              <a:t></a:t>
            </a:r>
            <a:r>
              <a:rPr lang="en-US" baseline="0" dirty="0" smtClean="0"/>
              <a:t> First to realize that lambda </a:t>
            </a:r>
            <a:r>
              <a:rPr lang="en-US" baseline="0" dirty="0" err="1" smtClean="0"/>
              <a:t>calc</a:t>
            </a:r>
            <a:r>
              <a:rPr lang="en-US" baseline="0" dirty="0" smtClean="0"/>
              <a:t> could be used to model a programming language! </a:t>
            </a:r>
          </a:p>
          <a:p>
            <a:endParaRPr lang="en-US" baseline="0" dirty="0" smtClean="0"/>
          </a:p>
          <a:p>
            <a:r>
              <a:rPr lang="en-US" baseline="0" dirty="0" smtClean="0"/>
              <a:t>He left computer science mid-1970s because it was getting “too theoretical”. </a:t>
            </a:r>
          </a:p>
        </p:txBody>
      </p:sp>
      <p:sp>
        <p:nvSpPr>
          <p:cNvPr id="4" name="Slide Number Placeholder 3"/>
          <p:cNvSpPr>
            <a:spLocks noGrp="1"/>
          </p:cNvSpPr>
          <p:nvPr>
            <p:ph type="sldNum" sz="quarter" idx="10"/>
          </p:nvPr>
        </p:nvSpPr>
        <p:spPr/>
        <p:txBody>
          <a:bodyPr/>
          <a:lstStyle/>
          <a:p>
            <a:fld id="{B017F5F5-1637-D943-A0B1-0036320B32DD}" type="slidenum">
              <a:rPr lang="en-US" smtClean="0"/>
              <a:t>35</a:t>
            </a:fld>
            <a:endParaRPr lang="en-US"/>
          </a:p>
        </p:txBody>
      </p:sp>
    </p:spTree>
    <p:extLst>
      <p:ext uri="{BB962C8B-B14F-4D97-AF65-F5344CB8AC3E}">
        <p14:creationId xmlns:p14="http://schemas.microsoft.com/office/powerpoint/2010/main" val="626873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one of these could be a whole talk.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36</a:t>
            </a:fld>
            <a:endParaRPr lang="en-US"/>
          </a:p>
        </p:txBody>
      </p:sp>
    </p:spTree>
    <p:extLst>
      <p:ext uri="{BB962C8B-B14F-4D97-AF65-F5344CB8AC3E}">
        <p14:creationId xmlns:p14="http://schemas.microsoft.com/office/powerpoint/2010/main" val="1440311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Described 1966</a:t>
            </a:r>
            <a:r>
              <a:rPr lang="en-US" sz="1200" b="0" i="0" kern="1200" baseline="0" dirty="0" smtClean="0">
                <a:solidFill>
                  <a:schemeClr val="tx1"/>
                </a:solidFill>
                <a:effectLst/>
                <a:latin typeface="+mn-lt"/>
                <a:ea typeface="+mn-ea"/>
                <a:cs typeface="+mn-cs"/>
              </a:rPr>
              <a:t> (in the next 700 languages).. </a:t>
            </a:r>
            <a:r>
              <a:rPr lang="en-US" sz="1200" b="0" i="0" kern="1200" dirty="0" smtClean="0">
                <a:solidFill>
                  <a:schemeClr val="tx1"/>
                </a:solidFill>
                <a:effectLst/>
                <a:latin typeface="+mn-lt"/>
                <a:ea typeface="+mn-ea"/>
                <a:cs typeface="+mn-cs"/>
              </a:rPr>
              <a:t>never implemented.</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PAL (</a:t>
            </a:r>
            <a:r>
              <a:rPr lang="en-US" sz="1200" b="1" i="0" kern="1200" dirty="0" smtClean="0">
                <a:solidFill>
                  <a:schemeClr val="tx1"/>
                </a:solidFill>
                <a:effectLst/>
                <a:latin typeface="+mn-lt"/>
                <a:ea typeface="+mn-ea"/>
                <a:cs typeface="+mn-cs"/>
              </a:rPr>
              <a:t>Pedagogic Algorithmic Language</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MIT has many of the concepts. Created by Landin and James H. Morris, Jr.</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a:t>
            </a:r>
            <a:r>
              <a:rPr lang="en-US" sz="1200" b="0" i="0" kern="1200" baseline="0" dirty="0" smtClean="0">
                <a:solidFill>
                  <a:schemeClr val="tx1"/>
                </a:solidFill>
                <a:effectLst/>
                <a:latin typeface="+mn-lt"/>
                <a:ea typeface="+mn-ea"/>
                <a:cs typeface="+mn-cs"/>
              </a:rPr>
              <a:t>was used in BCPL as an intermediate code interpreter. </a:t>
            </a:r>
          </a:p>
        </p:txBody>
      </p:sp>
      <p:sp>
        <p:nvSpPr>
          <p:cNvPr id="4" name="Slide Number Placeholder 3"/>
          <p:cNvSpPr>
            <a:spLocks noGrp="1"/>
          </p:cNvSpPr>
          <p:nvPr>
            <p:ph type="sldNum" sz="quarter" idx="10"/>
          </p:nvPr>
        </p:nvSpPr>
        <p:spPr/>
        <p:txBody>
          <a:bodyPr/>
          <a:lstStyle/>
          <a:p>
            <a:fld id="{B017F5F5-1637-D943-A0B1-0036320B32DD}" type="slidenum">
              <a:rPr lang="en-US" smtClean="0"/>
              <a:t>37</a:t>
            </a:fld>
            <a:endParaRPr lang="en-US"/>
          </a:p>
        </p:txBody>
      </p:sp>
    </p:spTree>
    <p:extLst>
      <p:ext uri="{BB962C8B-B14F-4D97-AF65-F5344CB8AC3E}">
        <p14:creationId xmlns:p14="http://schemas.microsoft.com/office/powerpoint/2010/main" val="1968668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a:t>
            </a:r>
            <a:r>
              <a:rPr lang="en-US" sz="1200" b="0" i="0" kern="1200" baseline="0" dirty="0" smtClean="0">
                <a:solidFill>
                  <a:schemeClr val="tx1"/>
                </a:solidFill>
                <a:effectLst/>
                <a:latin typeface="+mn-lt"/>
                <a:ea typeface="+mn-ea"/>
                <a:cs typeface="+mn-cs"/>
              </a:rPr>
              <a:t> g1 is called and completes, control returns to the point in M where g1 was called, so that evaluation continues </a:t>
            </a:r>
            <a:r>
              <a:rPr lang="en-US" sz="1200" b="0" i="1" kern="1200" baseline="0" dirty="0" smtClean="0">
                <a:solidFill>
                  <a:schemeClr val="tx1"/>
                </a:solidFill>
                <a:effectLst/>
                <a:latin typeface="+mn-lt"/>
                <a:ea typeface="+mn-ea"/>
                <a:cs typeface="+mn-cs"/>
              </a:rPr>
              <a:t>in M. </a:t>
            </a:r>
          </a:p>
          <a:p>
            <a:r>
              <a:rPr lang="en-US" sz="1200" b="0" i="0" kern="1200" baseline="0" dirty="0" smtClean="0">
                <a:solidFill>
                  <a:schemeClr val="tx1"/>
                </a:solidFill>
                <a:effectLst/>
                <a:latin typeface="+mn-lt"/>
                <a:ea typeface="+mn-ea"/>
                <a:cs typeface="+mn-cs"/>
              </a:rPr>
              <a:t>With g2, however, it doesn’t return to where it was called, but instead to where f was called.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==&gt; using J gives a quick exit after g2. Similar to “return”. </a:t>
            </a:r>
            <a:endParaRPr lang="en-US" sz="1200" b="1"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17F5F5-1637-D943-A0B1-0036320B32DD}" type="slidenum">
              <a:rPr lang="en-US" smtClean="0"/>
              <a:t>38</a:t>
            </a:fld>
            <a:endParaRPr lang="en-US"/>
          </a:p>
        </p:txBody>
      </p:sp>
    </p:spTree>
    <p:extLst>
      <p:ext uri="{BB962C8B-B14F-4D97-AF65-F5344CB8AC3E}">
        <p14:creationId xmlns:p14="http://schemas.microsoft.com/office/powerpoint/2010/main" val="174846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Much of this is from the Olivier </a:t>
            </a:r>
            <a:r>
              <a:rPr lang="en-US" sz="1200" dirty="0" err="1" smtClean="0"/>
              <a:t>Danvy</a:t>
            </a:r>
            <a:r>
              <a:rPr lang="en-US" sz="1200" baseline="0" dirty="0" smtClean="0"/>
              <a:t> talk: ICFP 2009. </a:t>
            </a:r>
            <a:r>
              <a:rPr lang="en-US" sz="1200" dirty="0" smtClean="0"/>
              <a:t>Peter Landin Memorial.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Peter</a:t>
            </a:r>
            <a:r>
              <a:rPr lang="en-US" baseline="0" dirty="0" smtClean="0"/>
              <a:t> Landin is one of the founding fathers of everything &lt;lambda&gt; in computer science. </a:t>
            </a:r>
          </a:p>
          <a:p>
            <a:endParaRPr lang="en-US"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39</a:t>
            </a:fld>
            <a:endParaRPr lang="en-US"/>
          </a:p>
        </p:txBody>
      </p:sp>
    </p:spTree>
    <p:extLst>
      <p:ext uri="{BB962C8B-B14F-4D97-AF65-F5344CB8AC3E}">
        <p14:creationId xmlns:p14="http://schemas.microsoft.com/office/powerpoint/2010/main" val="104040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1924 discovered Principia Mathematica,</a:t>
            </a:r>
            <a:r>
              <a:rPr lang="en-US" baseline="0" dirty="0" smtClean="0"/>
              <a:t> led him to </a:t>
            </a:r>
            <a:r>
              <a:rPr lang="en-US" dirty="0" smtClean="0"/>
              <a:t>study </a:t>
            </a:r>
            <a:r>
              <a:rPr lang="en-US" sz="1200" b="0" i="0" kern="1200" dirty="0" smtClean="0">
                <a:solidFill>
                  <a:schemeClr val="tx1"/>
                </a:solidFill>
                <a:effectLst/>
                <a:latin typeface="+mn-lt"/>
                <a:ea typeface="+mn-ea"/>
                <a:cs typeface="+mn-cs"/>
              </a:rPr>
              <a:t>combinatory logic </a:t>
            </a:r>
            <a:r>
              <a:rPr lang="en-US" dirty="0" smtClean="0"/>
              <a:t>under Hilber</a:t>
            </a:r>
            <a:r>
              <a:rPr lang="en-US" baseline="0" dirty="0" smtClean="0"/>
              <a:t>t, developed the concepts that </a:t>
            </a:r>
            <a:r>
              <a:rPr lang="en-US" dirty="0" err="1" smtClean="0"/>
              <a:t>Schönfinkel</a:t>
            </a:r>
            <a:r>
              <a:rPr lang="en-US" dirty="0" smtClean="0"/>
              <a:t> invented.</a:t>
            </a:r>
          </a:p>
          <a:p>
            <a:r>
              <a:rPr lang="en-US" dirty="0" smtClean="0"/>
              <a:t>He</a:t>
            </a:r>
            <a:r>
              <a:rPr lang="en-US" baseline="0" dirty="0" smtClean="0"/>
              <a:t> devoted his whole career to it, and became known for it.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He worked on ENIAC. </a:t>
            </a:r>
            <a:endParaRPr lang="en-US" baseline="0" dirty="0" smtClean="0"/>
          </a:p>
          <a:p>
            <a:endParaRPr lang="en-US" baseline="0" dirty="0" smtClean="0"/>
          </a:p>
          <a:p>
            <a:r>
              <a:rPr lang="en-US" baseline="0" dirty="0" smtClean="0"/>
              <a:t>1933, learned of the Kleene-Rosser Paradox (that lambda </a:t>
            </a:r>
            <a:r>
              <a:rPr lang="en-US" baseline="0" dirty="0" err="1" smtClean="0"/>
              <a:t>calc</a:t>
            </a:r>
            <a:r>
              <a:rPr lang="en-US" baseline="0" dirty="0" smtClean="0"/>
              <a:t> and combinatory logic are inconsistent) but didn’t give up even then </a:t>
            </a:r>
            <a:r>
              <a:rPr lang="en-US" sz="1200" b="0" i="0" kern="1200" dirty="0" smtClean="0">
                <a:solidFill>
                  <a:schemeClr val="tx1"/>
                </a:solidFill>
                <a:effectLst/>
                <a:latin typeface="+mn-lt"/>
                <a:ea typeface="+mn-ea"/>
                <a:cs typeface="+mn-cs"/>
              </a:rPr>
              <a:t>saying that he did not want to "run away from paradoxes."</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40</a:t>
            </a:fld>
            <a:endParaRPr lang="en-US"/>
          </a:p>
        </p:txBody>
      </p:sp>
    </p:spTree>
    <p:extLst>
      <p:ext uri="{BB962C8B-B14F-4D97-AF65-F5344CB8AC3E}">
        <p14:creationId xmlns:p14="http://schemas.microsoft.com/office/powerpoint/2010/main" val="24496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4</a:t>
            </a:fld>
            <a:endParaRPr lang="en-US"/>
          </a:p>
        </p:txBody>
      </p:sp>
    </p:spTree>
    <p:extLst>
      <p:ext uri="{BB962C8B-B14F-4D97-AF65-F5344CB8AC3E}">
        <p14:creationId xmlns:p14="http://schemas.microsoft.com/office/powerpoint/2010/main" val="2512789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Linguistics text using</a:t>
            </a:r>
            <a:r>
              <a:rPr lang="en-US" baseline="0" dirty="0" smtClean="0"/>
              <a:t> </a:t>
            </a:r>
            <a:r>
              <a:rPr lang="en-US" dirty="0" err="1" smtClean="0"/>
              <a:t>Schönfinkelization</a:t>
            </a:r>
            <a:r>
              <a:rPr lang="en-US"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41</a:t>
            </a:fld>
            <a:endParaRPr lang="en-US"/>
          </a:p>
        </p:txBody>
      </p:sp>
    </p:spTree>
    <p:extLst>
      <p:ext uri="{BB962C8B-B14F-4D97-AF65-F5344CB8AC3E}">
        <p14:creationId xmlns:p14="http://schemas.microsoft.com/office/powerpoint/2010/main" val="1694428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a:t>
            </a:r>
            <a:r>
              <a:rPr lang="en-US" baseline="0" dirty="0" smtClean="0"/>
              <a:t> all this logic that we’ve been working on and formalizing means that </a:t>
            </a:r>
            <a:r>
              <a:rPr lang="en-US" i="1" baseline="0" dirty="0" smtClean="0"/>
              <a:t>we can use programs for proving theorems</a:t>
            </a:r>
            <a:r>
              <a:rPr lang="en-US" baseline="0" dirty="0" smtClean="0"/>
              <a:t>! omg.</a:t>
            </a:r>
          </a:p>
          <a:p>
            <a:endParaRPr lang="en-US" dirty="0" smtClean="0"/>
          </a:p>
          <a:p>
            <a:r>
              <a:rPr lang="en-US" baseline="0" dirty="0" smtClean="0"/>
              <a:t>Howard is a mathematician (a proof theorist) (b. 1926), who studied for his Ph.D. under Saunders Mac Lane (who founded Category Theory). </a:t>
            </a:r>
            <a:endParaRPr lang="en-US"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42</a:t>
            </a:fld>
            <a:endParaRPr lang="en-US"/>
          </a:p>
        </p:txBody>
      </p:sp>
    </p:spTree>
    <p:extLst>
      <p:ext uri="{BB962C8B-B14F-4D97-AF65-F5344CB8AC3E}">
        <p14:creationId xmlns:p14="http://schemas.microsoft.com/office/powerpoint/2010/main" val="595777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43</a:t>
            </a:fld>
            <a:endParaRPr lang="en-US"/>
          </a:p>
        </p:txBody>
      </p:sp>
    </p:spTree>
    <p:extLst>
      <p:ext uri="{BB962C8B-B14F-4D97-AF65-F5344CB8AC3E}">
        <p14:creationId xmlns:p14="http://schemas.microsoft.com/office/powerpoint/2010/main" val="3701084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Purpose of proof assistants? (automating mathematics, assisting mathematicians, for proofs of correctness of software. When you want to have confidence in what you've written. </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44</a:t>
            </a:fld>
            <a:endParaRPr lang="en-US"/>
          </a:p>
        </p:txBody>
      </p:sp>
    </p:spTree>
    <p:extLst>
      <p:ext uri="{BB962C8B-B14F-4D97-AF65-F5344CB8AC3E}">
        <p14:creationId xmlns:p14="http://schemas.microsoft.com/office/powerpoint/2010/main" val="1213508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Logic for Computable Functions: description of a machine implementation. Stanford University Stanford, CA, USA ©1972 </a:t>
            </a:r>
            <a:br>
              <a:rPr lang="en-US" sz="1200" kern="1200" dirty="0" smtClean="0">
                <a:solidFill>
                  <a:schemeClr val="tx1"/>
                </a:solidFill>
                <a:effectLst/>
                <a:latin typeface="+mn-lt"/>
                <a:ea typeface="+mn-ea"/>
                <a:cs typeface="+mn-cs"/>
              </a:rPr>
            </a:br>
            <a:r>
              <a:rPr lang="en-US" dirty="0" smtClean="0"/>
              <a:t>Published</a:t>
            </a:r>
            <a:r>
              <a:rPr lang="en-US" baseline="0" dirty="0" smtClean="0"/>
              <a:t> 1972, but Dana Scott proposed in 1969. Robin Milner’s paper was basically a “user manual”. </a:t>
            </a:r>
          </a:p>
          <a:p>
            <a:endParaRPr lang="en-US" baseline="0" dirty="0" smtClean="0"/>
          </a:p>
          <a:p>
            <a:r>
              <a:rPr lang="en-US" baseline="0" dirty="0" smtClean="0"/>
              <a:t>This version, from Stanford basically just describes the interactive theorem prover they’ve created. </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45</a:t>
            </a:fld>
            <a:endParaRPr lang="en-US"/>
          </a:p>
        </p:txBody>
      </p:sp>
    </p:spTree>
    <p:extLst>
      <p:ext uri="{BB962C8B-B14F-4D97-AF65-F5344CB8AC3E}">
        <p14:creationId xmlns:p14="http://schemas.microsoft.com/office/powerpoint/2010/main" val="1870293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Arthur John Robin </a:t>
            </a:r>
            <a:r>
              <a:rPr lang="en-US" sz="1200" b="0" i="0" kern="1200" dirty="0" err="1" smtClean="0">
                <a:solidFill>
                  <a:schemeClr val="tx1"/>
                </a:solidFill>
                <a:effectLst/>
                <a:latin typeface="+mn-lt"/>
                <a:ea typeface="+mn-ea"/>
                <a:cs typeface="+mn-cs"/>
              </a:rPr>
              <a:t>Gorell</a:t>
            </a:r>
            <a:r>
              <a:rPr lang="en-US" sz="1200" b="0" i="0" kern="1200" dirty="0" smtClean="0">
                <a:solidFill>
                  <a:schemeClr val="tx1"/>
                </a:solidFill>
                <a:effectLst/>
                <a:latin typeface="+mn-lt"/>
                <a:ea typeface="+mn-ea"/>
                <a:cs typeface="+mn-cs"/>
              </a:rPr>
              <a:t> Milner</a:t>
            </a:r>
          </a:p>
          <a:p>
            <a:r>
              <a:rPr lang="en-US" sz="1200" b="0" i="0" kern="1200" dirty="0" smtClean="0">
                <a:solidFill>
                  <a:schemeClr val="tx1"/>
                </a:solidFill>
                <a:effectLst/>
                <a:latin typeface="+mn-lt"/>
                <a:ea typeface="+mn-ea"/>
                <a:cs typeface="+mn-cs"/>
              </a:rPr>
              <a:t>Won a scholarship to Eton for math. Scholars who specialized</a:t>
            </a:r>
            <a:r>
              <a:rPr lang="en-US" sz="1200" b="0" i="0" kern="1200" baseline="0" dirty="0" smtClean="0">
                <a:solidFill>
                  <a:schemeClr val="tx1"/>
                </a:solidFill>
                <a:effectLst/>
                <a:latin typeface="+mn-lt"/>
                <a:ea typeface="+mn-ea"/>
                <a:cs typeface="+mn-cs"/>
              </a:rPr>
              <a:t> in </a:t>
            </a:r>
            <a:r>
              <a:rPr lang="en-US" sz="1200" b="0" i="0" kern="1200" baseline="0" dirty="0" err="1" smtClean="0">
                <a:solidFill>
                  <a:schemeClr val="tx1"/>
                </a:solidFill>
                <a:effectLst/>
                <a:latin typeface="+mn-lt"/>
                <a:ea typeface="+mn-ea"/>
                <a:cs typeface="+mn-cs"/>
              </a:rPr>
              <a:t>maths</a:t>
            </a:r>
            <a:r>
              <a:rPr lang="en-US" sz="1200" b="0" i="0" kern="1200" baseline="0" dirty="0" smtClean="0">
                <a:solidFill>
                  <a:schemeClr val="tx1"/>
                </a:solidFill>
                <a:effectLst/>
                <a:latin typeface="+mn-lt"/>
                <a:ea typeface="+mn-ea"/>
                <a:cs typeface="+mn-cs"/>
              </a:rPr>
              <a:t> were expected to get 100% on the weekly problems. He passed the exam to enroll in King’s College, Cambridge, but first went into the military for two years. Upon return, he needed to re-learn a bunch of </a:t>
            </a:r>
            <a:r>
              <a:rPr lang="en-US" sz="1200" b="0" i="0" kern="1200" baseline="0" dirty="0" err="1" smtClean="0">
                <a:solidFill>
                  <a:schemeClr val="tx1"/>
                </a:solidFill>
                <a:effectLst/>
                <a:latin typeface="+mn-lt"/>
                <a:ea typeface="+mn-ea"/>
                <a:cs typeface="+mn-cs"/>
              </a:rPr>
              <a:t>maths</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1956, took a class on the EDSAC. </a:t>
            </a:r>
          </a:p>
          <a:p>
            <a:r>
              <a:rPr lang="en-US" sz="1200" b="0" i="0" kern="1200" baseline="0" dirty="0" smtClean="0">
                <a:solidFill>
                  <a:schemeClr val="tx1"/>
                </a:solidFill>
                <a:effectLst/>
                <a:latin typeface="+mn-lt"/>
                <a:ea typeface="+mn-ea"/>
                <a:cs typeface="+mn-cs"/>
              </a:rPr>
              <a:t>1957, graduated Cambridge. </a:t>
            </a:r>
          </a:p>
          <a:p>
            <a:r>
              <a:rPr lang="en-US" sz="1200" b="0" i="0" kern="1200" baseline="0" dirty="0" smtClean="0">
                <a:solidFill>
                  <a:schemeClr val="tx1"/>
                </a:solidFill>
                <a:effectLst/>
                <a:latin typeface="+mn-lt"/>
                <a:ea typeface="+mn-ea"/>
                <a:cs typeface="+mn-cs"/>
              </a:rPr>
              <a:t>1958, Taught </a:t>
            </a:r>
            <a:r>
              <a:rPr lang="en-US" sz="1200" b="0" i="0" kern="1200" baseline="0" dirty="0" err="1" smtClean="0">
                <a:solidFill>
                  <a:schemeClr val="tx1"/>
                </a:solidFill>
                <a:effectLst/>
                <a:latin typeface="+mn-lt"/>
                <a:ea typeface="+mn-ea"/>
                <a:cs typeface="+mn-cs"/>
              </a:rPr>
              <a:t>maths</a:t>
            </a:r>
            <a:r>
              <a:rPr lang="en-US" sz="1200" b="0" i="0" kern="1200" baseline="0" dirty="0" smtClean="0">
                <a:solidFill>
                  <a:schemeClr val="tx1"/>
                </a:solidFill>
                <a:effectLst/>
                <a:latin typeface="+mn-lt"/>
                <a:ea typeface="+mn-ea"/>
                <a:cs typeface="+mn-cs"/>
              </a:rPr>
              <a:t> at </a:t>
            </a:r>
            <a:r>
              <a:rPr lang="en-US" sz="1200" b="0" i="0" kern="1200" baseline="0" dirty="0" smtClean="0">
                <a:solidFill>
                  <a:schemeClr val="tx1"/>
                </a:solidFill>
                <a:effectLst/>
                <a:latin typeface="+mn-lt"/>
                <a:ea typeface="+mn-ea"/>
                <a:cs typeface="+mn-cs"/>
              </a:rPr>
              <a:t>a grammar school. </a:t>
            </a:r>
          </a:p>
          <a:p>
            <a:r>
              <a:rPr lang="en-US" sz="1200" b="0" i="0" kern="1200" baseline="0" dirty="0" smtClean="0">
                <a:solidFill>
                  <a:schemeClr val="tx1"/>
                </a:solidFill>
                <a:effectLst/>
                <a:latin typeface="+mn-lt"/>
                <a:ea typeface="+mn-ea"/>
                <a:cs typeface="+mn-cs"/>
              </a:rPr>
              <a:t>1960, took a programming job at Ferranti. </a:t>
            </a:r>
          </a:p>
          <a:p>
            <a:r>
              <a:rPr lang="en-US" sz="1200" b="0" i="0" kern="1200" baseline="0" dirty="0" smtClean="0">
                <a:solidFill>
                  <a:schemeClr val="tx1"/>
                </a:solidFill>
                <a:effectLst/>
                <a:latin typeface="+mn-lt"/>
                <a:ea typeface="+mn-ea"/>
                <a:cs typeface="+mn-cs"/>
              </a:rPr>
              <a:t>1963, started lecturing at City University, London. Met the Study Group folks. </a:t>
            </a:r>
          </a:p>
          <a:p>
            <a:r>
              <a:rPr lang="en-US" sz="1200" b="0" i="0" kern="1200" baseline="0" dirty="0" smtClean="0">
                <a:solidFill>
                  <a:schemeClr val="tx1"/>
                </a:solidFill>
                <a:effectLst/>
                <a:latin typeface="+mn-lt"/>
                <a:ea typeface="+mn-ea"/>
                <a:cs typeface="+mn-cs"/>
              </a:rPr>
              <a:t>1971, joined Dana Scott’s group (Stanford) and started working on the LCF system. </a:t>
            </a:r>
          </a:p>
        </p:txBody>
      </p:sp>
      <p:sp>
        <p:nvSpPr>
          <p:cNvPr id="4" name="Slide Number Placeholder 3"/>
          <p:cNvSpPr>
            <a:spLocks noGrp="1"/>
          </p:cNvSpPr>
          <p:nvPr>
            <p:ph type="sldNum" sz="quarter" idx="10"/>
          </p:nvPr>
        </p:nvSpPr>
        <p:spPr/>
        <p:txBody>
          <a:bodyPr/>
          <a:lstStyle/>
          <a:p>
            <a:fld id="{B017F5F5-1637-D943-A0B1-0036320B32DD}" type="slidenum">
              <a:rPr lang="en-US" smtClean="0"/>
              <a:t>46</a:t>
            </a:fld>
            <a:endParaRPr lang="en-US"/>
          </a:p>
        </p:txBody>
      </p:sp>
    </p:spTree>
    <p:extLst>
      <p:ext uri="{BB962C8B-B14F-4D97-AF65-F5344CB8AC3E}">
        <p14:creationId xmlns:p14="http://schemas.microsoft.com/office/powerpoint/2010/main" val="698617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Created by Rod</a:t>
            </a:r>
            <a:r>
              <a:rPr lang="en-US" baseline="0" dirty="0" smtClean="0"/>
              <a:t> </a:t>
            </a:r>
            <a:r>
              <a:rPr lang="en-US" baseline="0" dirty="0" err="1" smtClean="0"/>
              <a:t>Burstall</a:t>
            </a:r>
            <a:r>
              <a:rPr lang="en-US" baseline="0" dirty="0" smtClean="0"/>
              <a:t> &amp; John Darlington, 1977. </a:t>
            </a:r>
          </a:p>
          <a:p>
            <a:endParaRPr lang="en-US" baseline="0" dirty="0" smtClean="0"/>
          </a:p>
          <a:p>
            <a:r>
              <a:rPr lang="en-US" baseline="0" dirty="0" smtClean="0"/>
              <a:t>Contained set comprehensions (as shown.)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47</a:t>
            </a:fld>
            <a:endParaRPr lang="en-US"/>
          </a:p>
        </p:txBody>
      </p:sp>
    </p:spTree>
    <p:extLst>
      <p:ext uri="{BB962C8B-B14F-4D97-AF65-F5344CB8AC3E}">
        <p14:creationId xmlns:p14="http://schemas.microsoft.com/office/powerpoint/2010/main" val="1758537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NPL grew into Hope. </a:t>
            </a:r>
          </a:p>
          <a:p>
            <a:r>
              <a:rPr lang="en-US" dirty="0" smtClean="0"/>
              <a:t>Has algebraic data types</a:t>
            </a:r>
            <a:r>
              <a:rPr lang="en-US" baseline="0" dirty="0" smtClean="0"/>
              <a:t> &amp; pattern matching. </a:t>
            </a:r>
            <a:endParaRPr lang="en-US" dirty="0" smtClean="0"/>
          </a:p>
          <a:p>
            <a:endParaRPr lang="en-US" dirty="0" smtClean="0"/>
          </a:p>
          <a:p>
            <a:r>
              <a:rPr lang="en-US" dirty="0" smtClean="0"/>
              <a:t>Hope loses NPL’s cool “set comprehensions”,</a:t>
            </a:r>
            <a:r>
              <a:rPr lang="en-US" baseline="0" dirty="0" smtClean="0"/>
              <a:t> but later functional languages pick the idea up as “list comprehensions”.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48</a:t>
            </a:fld>
            <a:endParaRPr lang="en-US"/>
          </a:p>
        </p:txBody>
      </p:sp>
    </p:spTree>
    <p:extLst>
      <p:ext uri="{BB962C8B-B14F-4D97-AF65-F5344CB8AC3E}">
        <p14:creationId xmlns:p14="http://schemas.microsoft.com/office/powerpoint/2010/main" val="2053195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err="1" smtClean="0">
                <a:solidFill>
                  <a:schemeClr val="tx1"/>
                </a:solidFill>
                <a:effectLst/>
                <a:latin typeface="+mn-lt"/>
                <a:ea typeface="+mn-ea"/>
                <a:cs typeface="+mn-cs"/>
              </a:rPr>
              <a:t>Hindley’s</a:t>
            </a:r>
            <a:r>
              <a:rPr lang="en-US" sz="1200" b="0" i="0" kern="1200" baseline="0" dirty="0" smtClean="0">
                <a:solidFill>
                  <a:schemeClr val="tx1"/>
                </a:solidFill>
                <a:effectLst/>
                <a:latin typeface="+mn-lt"/>
                <a:ea typeface="+mn-ea"/>
                <a:cs typeface="+mn-cs"/>
              </a:rPr>
              <a:t> 1969 paper, Milner’s 1978 paper.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POPL ‘82 algorithm W announced.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r>
              <a:rPr lang="en-US" dirty="0" smtClean="0"/>
              <a:t>HM's notable properties:</a:t>
            </a:r>
            <a:r>
              <a:rPr lang="en-US" baseline="0" dirty="0" smtClean="0"/>
              <a:t> </a:t>
            </a:r>
          </a:p>
          <a:p>
            <a:r>
              <a:rPr lang="en-US" dirty="0" smtClean="0"/>
              <a:t>completeness </a:t>
            </a:r>
          </a:p>
          <a:p>
            <a:r>
              <a:rPr lang="en-US" dirty="0" smtClean="0"/>
              <a:t>the ability </a:t>
            </a:r>
            <a:r>
              <a:rPr lang="en-US" dirty="0" smtClean="0"/>
              <a:t>to </a:t>
            </a:r>
            <a:r>
              <a:rPr lang="en-US" dirty="0" smtClean="0"/>
              <a:t>assign the</a:t>
            </a:r>
            <a:r>
              <a:rPr lang="en-US" dirty="0" smtClean="0"/>
              <a:t> most general type </a:t>
            </a:r>
            <a:r>
              <a:rPr lang="en-US" dirty="0" smtClean="0"/>
              <a:t>without any</a:t>
            </a:r>
            <a:r>
              <a:rPr lang="en-US" dirty="0" smtClean="0"/>
              <a:t> type annotations or other hints supplied by the programmer.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49</a:t>
            </a:fld>
            <a:endParaRPr lang="en-US"/>
          </a:p>
        </p:txBody>
      </p:sp>
    </p:spTree>
    <p:extLst>
      <p:ext uri="{BB962C8B-B14F-4D97-AF65-F5344CB8AC3E}">
        <p14:creationId xmlns:p14="http://schemas.microsoft.com/office/powerpoint/2010/main" val="2084684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1973, Milner is appointed to a lectureship at Edinburgh, then a Personal Chair 1984. (With no Ph.D.! But 20+ doctoral students over his life.. ) and starts working on a new version on LCF.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He hires Malcolm Newey (and others) as research assistants to work on it.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Stanford LCF had two problems: </a:t>
            </a:r>
          </a:p>
          <a:p>
            <a:r>
              <a:rPr lang="en-US" sz="1200" b="0" i="0" kern="1200" baseline="0" dirty="0" smtClean="0">
                <a:solidFill>
                  <a:schemeClr val="tx1"/>
                </a:solidFill>
                <a:effectLst/>
                <a:latin typeface="+mn-lt"/>
                <a:ea typeface="+mn-ea"/>
                <a:cs typeface="+mn-cs"/>
              </a:rPr>
              <a:t>-- limited memory means the proofs had to be small, and </a:t>
            </a:r>
          </a:p>
          <a:p>
            <a:r>
              <a:rPr lang="en-US" sz="1200" b="0" i="0" kern="1200" baseline="0" dirty="0" smtClean="0">
                <a:solidFill>
                  <a:schemeClr val="tx1"/>
                </a:solidFill>
                <a:effectLst/>
                <a:latin typeface="+mn-lt"/>
                <a:ea typeface="+mn-ea"/>
                <a:cs typeface="+mn-cs"/>
              </a:rPr>
              <a:t>-- there was a fixed set of proof commands that wasn’t easily extendable.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He solved 2) by introducing a meta-language, ML!! </a:t>
            </a:r>
          </a:p>
          <a:p>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Milner wanted </a:t>
            </a:r>
            <a:r>
              <a:rPr lang="en-US" sz="1200" kern="1200" dirty="0" smtClean="0">
                <a:solidFill>
                  <a:schemeClr val="tx1"/>
                </a:solidFill>
                <a:effectLst/>
                <a:latin typeface="+mn-lt"/>
                <a:ea typeface="+mn-ea"/>
                <a:cs typeface="+mn-cs"/>
              </a:rPr>
              <a:t>the theorem proving system. ML an afterthought</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Reason -&gt; meta-meta language. </a:t>
            </a:r>
            <a:endParaRPr lang="en-US" sz="1200" b="0" i="0" kern="1200" baseline="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50</a:t>
            </a:fld>
            <a:endParaRPr lang="en-US"/>
          </a:p>
        </p:txBody>
      </p:sp>
    </p:spTree>
    <p:extLst>
      <p:ext uri="{BB962C8B-B14F-4D97-AF65-F5344CB8AC3E}">
        <p14:creationId xmlns:p14="http://schemas.microsoft.com/office/powerpoint/2010/main" val="209751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bg1"/>
                </a:solidFill>
                <a:effectLst/>
                <a:latin typeface="+mn-lt"/>
                <a:ea typeface="+mn-ea"/>
                <a:cs typeface="+mn-cs"/>
              </a:rPr>
              <a:t>Euclid's</a:t>
            </a:r>
            <a:r>
              <a:rPr lang="en-US" sz="1200" b="0" i="0" kern="1200" dirty="0" smtClean="0">
                <a:solidFill>
                  <a:schemeClr val="bg1"/>
                </a:solidFill>
                <a:effectLst/>
                <a:latin typeface="+mn-lt"/>
                <a:ea typeface="+mn-ea"/>
                <a:cs typeface="+mn-cs"/>
              </a:rPr>
              <a:t> </a:t>
            </a:r>
            <a:r>
              <a:rPr lang="en-US" sz="1200" b="0" i="1" kern="1200" dirty="0" smtClean="0">
                <a:solidFill>
                  <a:schemeClr val="bg1"/>
                </a:solidFill>
                <a:effectLst/>
                <a:latin typeface="+mn-lt"/>
                <a:ea typeface="+mn-ea"/>
                <a:cs typeface="+mn-cs"/>
              </a:rPr>
              <a:t>Elements</a:t>
            </a:r>
            <a:r>
              <a:rPr lang="en-US" sz="1200" b="0" i="0" kern="1200" dirty="0" smtClean="0">
                <a:solidFill>
                  <a:schemeClr val="bg1"/>
                </a:solidFill>
                <a:effectLst/>
                <a:latin typeface="+mn-lt"/>
                <a:ea typeface="+mn-ea"/>
                <a:cs typeface="+mn-cs"/>
              </a:rPr>
              <a:t> </a:t>
            </a:r>
            <a:r>
              <a:rPr lang="en-US" sz="1200" b="0" i="0" kern="1200" dirty="0" smtClean="0">
                <a:solidFill>
                  <a:schemeClr val="bg1"/>
                </a:solidFill>
                <a:effectLst/>
                <a:latin typeface="+mn-lt"/>
                <a:ea typeface="+mn-ea"/>
                <a:cs typeface="+mn-cs"/>
              </a:rPr>
              <a:t>introduced</a:t>
            </a:r>
            <a:r>
              <a:rPr lang="en-US" sz="1200" b="0" i="0" kern="1200" dirty="0" smtClean="0">
                <a:solidFill>
                  <a:schemeClr val="bg1"/>
                </a:solidFill>
                <a:effectLst/>
                <a:latin typeface="+mn-lt"/>
                <a:ea typeface="+mn-ea"/>
                <a:cs typeface="+mn-cs"/>
              </a:rPr>
              <a:t> axiomatic </a:t>
            </a:r>
            <a:r>
              <a:rPr lang="en-US" sz="1200" b="0" i="0" kern="1200" dirty="0" smtClean="0">
                <a:solidFill>
                  <a:schemeClr val="bg1"/>
                </a:solidFill>
                <a:effectLst/>
                <a:latin typeface="+mn-lt"/>
                <a:ea typeface="+mn-ea"/>
                <a:cs typeface="+mn-cs"/>
              </a:rPr>
              <a:t>method.</a:t>
            </a:r>
            <a:r>
              <a:rPr lang="en-US" sz="1200" b="0" i="0" kern="1200" baseline="0" dirty="0" smtClean="0">
                <a:solidFill>
                  <a:schemeClr val="bg1"/>
                </a:solidFill>
                <a:effectLst/>
                <a:latin typeface="+mn-lt"/>
                <a:ea typeface="+mn-ea"/>
                <a:cs typeface="+mn-cs"/>
              </a:rPr>
              <a:t> </a:t>
            </a:r>
          </a:p>
          <a:p>
            <a:endParaRPr lang="en-US" sz="1200" b="0" i="0" kern="1200" dirty="0" smtClean="0">
              <a:solidFill>
                <a:schemeClr val="bg1"/>
              </a:solidFill>
              <a:effectLst/>
              <a:latin typeface="+mn-lt"/>
              <a:ea typeface="+mn-ea"/>
              <a:cs typeface="+mn-cs"/>
            </a:endParaRPr>
          </a:p>
          <a:p>
            <a:r>
              <a:rPr lang="en-US" sz="1200" b="0" i="0" kern="1200" dirty="0" smtClean="0">
                <a:solidFill>
                  <a:schemeClr val="bg1"/>
                </a:solidFill>
                <a:effectLst/>
                <a:latin typeface="+mn-lt"/>
                <a:ea typeface="+mn-ea"/>
                <a:cs typeface="+mn-cs"/>
              </a:rPr>
              <a:t>Euclid arranged them into a single, coherent logical framework that w</a:t>
            </a:r>
            <a:r>
              <a:rPr lang="en-US" sz="1200" b="0" i="0" kern="1200" baseline="0" dirty="0" smtClean="0">
                <a:solidFill>
                  <a:schemeClr val="bg1"/>
                </a:solidFill>
                <a:effectLst/>
                <a:latin typeface="+mn-lt"/>
                <a:ea typeface="+mn-ea"/>
                <a:cs typeface="+mn-cs"/>
              </a:rPr>
              <a:t>e still use today</a:t>
            </a:r>
            <a:r>
              <a:rPr lang="en-US" sz="1200" b="0" i="0" kern="1200" dirty="0" smtClean="0">
                <a:solidFill>
                  <a:schemeClr val="bg1"/>
                </a:solidFill>
                <a:effectLst/>
                <a:latin typeface="+mn-lt"/>
                <a:ea typeface="+mn-ea"/>
                <a:cs typeface="+mn-cs"/>
              </a:rPr>
              <a:t>: definition, axiom, theorem, and proof. </a:t>
            </a:r>
          </a:p>
          <a:p>
            <a:r>
              <a:rPr lang="en-US" dirty="0" smtClean="0">
                <a:solidFill>
                  <a:schemeClr val="bg1"/>
                </a:solidFill>
              </a:rPr>
              <a:t> </a:t>
            </a:r>
            <a:endParaRPr lang="en-US" dirty="0">
              <a:solidFill>
                <a:schemeClr val="bg1"/>
              </a:solidFill>
            </a:endParaRPr>
          </a:p>
        </p:txBody>
      </p:sp>
      <p:sp>
        <p:nvSpPr>
          <p:cNvPr id="4" name="Slide Number Placeholder 3"/>
          <p:cNvSpPr>
            <a:spLocks noGrp="1"/>
          </p:cNvSpPr>
          <p:nvPr>
            <p:ph type="sldNum" sz="quarter" idx="10"/>
          </p:nvPr>
        </p:nvSpPr>
        <p:spPr/>
        <p:txBody>
          <a:bodyPr/>
          <a:lstStyle/>
          <a:p>
            <a:fld id="{B017F5F5-1637-D943-A0B1-0036320B32DD}" type="slidenum">
              <a:rPr lang="en-US" smtClean="0"/>
              <a:t>5</a:t>
            </a:fld>
            <a:endParaRPr lang="en-US"/>
          </a:p>
        </p:txBody>
      </p:sp>
    </p:spTree>
    <p:extLst>
      <p:ext uri="{BB962C8B-B14F-4D97-AF65-F5344CB8AC3E}">
        <p14:creationId xmlns:p14="http://schemas.microsoft.com/office/powerpoint/2010/main" val="918493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ML ==&gt;</a:t>
            </a:r>
            <a:r>
              <a:rPr lang="en-US" sz="1200" kern="1200" baseline="0" dirty="0" smtClean="0">
                <a:solidFill>
                  <a:schemeClr val="tx1"/>
                </a:solidFill>
                <a:effectLst/>
                <a:latin typeface="+mn-lt"/>
                <a:ea typeface="+mn-ea"/>
                <a:cs typeface="+mn-cs"/>
              </a:rPr>
              <a:t> based very much on </a:t>
            </a:r>
            <a:r>
              <a:rPr lang="en-US" sz="1200" kern="1200" baseline="0" dirty="0" smtClean="0">
                <a:solidFill>
                  <a:schemeClr val="tx1"/>
                </a:solidFill>
                <a:effectLst/>
                <a:latin typeface="+mn-lt"/>
                <a:ea typeface="+mn-ea"/>
                <a:cs typeface="+mn-cs"/>
              </a:rPr>
              <a:t>ISWIM</a:t>
            </a:r>
          </a:p>
          <a:p>
            <a:endParaRPr lang="en-US" dirty="0" smtClean="0"/>
          </a:p>
          <a:p>
            <a:r>
              <a:rPr lang="en-US" dirty="0" smtClean="0"/>
              <a:t>Implemented in Stanford</a:t>
            </a:r>
            <a:r>
              <a:rPr lang="en-US" baseline="0" dirty="0" smtClean="0"/>
              <a:t> Lisp. </a:t>
            </a:r>
          </a:p>
          <a:p>
            <a:r>
              <a:rPr lang="en-US" dirty="0" smtClean="0"/>
              <a:t>So ML</a:t>
            </a:r>
            <a:r>
              <a:rPr lang="en-US" baseline="0" dirty="0" smtClean="0"/>
              <a:t> translated to Lisp, then that was interpreted. It was </a:t>
            </a:r>
            <a:r>
              <a:rPr lang="en-US" baseline="0" dirty="0" err="1" smtClean="0"/>
              <a:t>Sllllooooow</a:t>
            </a:r>
            <a:r>
              <a:rPr lang="en-US" baseline="0" dirty="0" smtClean="0"/>
              <a: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Around this time,</a:t>
            </a:r>
            <a:r>
              <a:rPr lang="en-US" baseline="0" dirty="0" smtClean="0"/>
              <a:t> the </a:t>
            </a:r>
            <a:r>
              <a:rPr lang="en-US" sz="1200" b="0" i="0" kern="1200" baseline="0" dirty="0" smtClean="0">
                <a:solidFill>
                  <a:schemeClr val="tx1"/>
                </a:solidFill>
                <a:effectLst/>
                <a:latin typeface="+mn-lt"/>
                <a:ea typeface="+mn-ea"/>
                <a:cs typeface="+mn-cs"/>
              </a:rPr>
              <a:t>main players  are in place for the Laboratory for Foundations of Computer Science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 </a:t>
            </a:r>
            <a:r>
              <a:rPr lang="en-US" dirty="0" smtClean="0"/>
              <a:t>Robin Milner, Rod </a:t>
            </a:r>
            <a:r>
              <a:rPr lang="en-US" dirty="0" err="1" smtClean="0"/>
              <a:t>Burstall</a:t>
            </a:r>
            <a:r>
              <a:rPr lang="en-US" dirty="0" smtClean="0"/>
              <a:t>, Gordon </a:t>
            </a:r>
            <a:r>
              <a:rPr lang="en-US" dirty="0" err="1" smtClean="0"/>
              <a:t>Plotkin</a:t>
            </a:r>
            <a:r>
              <a:rPr lang="en-US" dirty="0" smtClean="0"/>
              <a:t>, </a:t>
            </a:r>
            <a:r>
              <a:rPr lang="en-US" sz="1200" dirty="0" smtClean="0"/>
              <a:t>Matthew Hennessy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1987, Officially founded. </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51</a:t>
            </a:fld>
            <a:endParaRPr lang="en-US"/>
          </a:p>
        </p:txBody>
      </p:sp>
    </p:spTree>
    <p:extLst>
      <p:ext uri="{BB962C8B-B14F-4D97-AF65-F5344CB8AC3E}">
        <p14:creationId xmlns:p14="http://schemas.microsoft.com/office/powerpoint/2010/main" val="21271366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Luca created a compiler</a:t>
            </a:r>
            <a:r>
              <a:rPr lang="en-US" baseline="0" dirty="0" smtClean="0"/>
              <a:t> to be used on the Edinburgh Dept. of CS VAX machine. So he called it VAX ML. </a:t>
            </a:r>
          </a:p>
          <a:p>
            <a:endParaRPr lang="en-US" baseline="0" dirty="0" smtClean="0"/>
          </a:p>
          <a:p>
            <a:r>
              <a:rPr lang="en-US" baseline="0" dirty="0" smtClean="0"/>
              <a:t>It's a lot faster (pascal to VAX machine code). </a:t>
            </a:r>
            <a:endParaRPr lang="en-US" baseline="0" dirty="0" smtClean="0"/>
          </a:p>
          <a:p>
            <a:r>
              <a:rPr lang="en-US" baseline="0" dirty="0" smtClean="0"/>
              <a:t>Plus it has garbage collection! </a:t>
            </a:r>
          </a:p>
          <a:p>
            <a:r>
              <a:rPr lang="en-US" baseline="0" dirty="0" smtClean="0"/>
              <a:t>Started distribution 1981. </a:t>
            </a:r>
          </a:p>
          <a:p>
            <a:endParaRPr lang="en-US" baseline="0" dirty="0" smtClean="0"/>
          </a:p>
          <a:p>
            <a:r>
              <a:rPr lang="en-US" baseline="0" dirty="0" smtClean="0"/>
              <a:t>==&gt; other MLs starting to appear makes </a:t>
            </a:r>
            <a:r>
              <a:rPr lang="en-US" baseline="0" dirty="0" smtClean="0"/>
              <a:t>Milner nervous</a:t>
            </a:r>
            <a:r>
              <a:rPr lang="en-US"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What </a:t>
            </a:r>
            <a:r>
              <a:rPr lang="en-US" baseline="0" dirty="0" smtClean="0"/>
              <a:t>he wanted was </a:t>
            </a:r>
            <a:r>
              <a:rPr lang="en-US" baseline="0" dirty="0" smtClean="0"/>
              <a:t>to work on a theorem prover, he needs the language it uses to be very stable. </a:t>
            </a:r>
          </a:p>
          <a:p>
            <a:endParaRPr lang="en-US" baseline="0"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53</a:t>
            </a:fld>
            <a:endParaRPr lang="en-US"/>
          </a:p>
        </p:txBody>
      </p:sp>
    </p:spTree>
    <p:extLst>
      <p:ext uri="{BB962C8B-B14F-4D97-AF65-F5344CB8AC3E}">
        <p14:creationId xmlns:p14="http://schemas.microsoft.com/office/powerpoint/2010/main" val="1038416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Starts holding meetings to standardize ML. 83,</a:t>
            </a:r>
            <a:r>
              <a:rPr lang="en-US" baseline="0" dirty="0" smtClean="0"/>
              <a:t> 84, 85. Standardization happens 86-89. SML ‘90.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Combines ideas in VAX ML, LCF ML, Edinburgh ML, &amp; HOPE.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Edinburgh ML was a project to rewrite VAX ML compiler using ML.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This takes so long because</a:t>
            </a:r>
            <a:r>
              <a:rPr lang="en-US" baseline="0" dirty="0" smtClean="0"/>
              <a:t> no email! This is mostly done with actual paper correspondence. </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54</a:t>
            </a:fld>
            <a:endParaRPr lang="en-US"/>
          </a:p>
        </p:txBody>
      </p:sp>
    </p:spTree>
    <p:extLst>
      <p:ext uri="{BB962C8B-B14F-4D97-AF65-F5344CB8AC3E}">
        <p14:creationId xmlns:p14="http://schemas.microsoft.com/office/powerpoint/2010/main" val="14527023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56</a:t>
            </a:fld>
            <a:endParaRPr lang="en-US"/>
          </a:p>
        </p:txBody>
      </p:sp>
    </p:spTree>
    <p:extLst>
      <p:ext uri="{BB962C8B-B14F-4D97-AF65-F5344CB8AC3E}">
        <p14:creationId xmlns:p14="http://schemas.microsoft.com/office/powerpoint/2010/main" val="248585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name "C sharp" was inspired by musical notation where a sharp indicates that the written note should be made a semitone higher in pitch.</a:t>
            </a:r>
          </a:p>
          <a:p>
            <a:endParaRPr lang="en-US" dirty="0" smtClean="0"/>
          </a:p>
          <a:p>
            <a:r>
              <a:rPr lang="en-US" dirty="0" smtClean="0"/>
              <a:t>Like</a:t>
            </a:r>
            <a:r>
              <a:rPr lang="en-US" baseline="0" dirty="0" smtClean="0"/>
              <a:t> C++ is "better".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57</a:t>
            </a:fld>
            <a:endParaRPr lang="en-US"/>
          </a:p>
        </p:txBody>
      </p:sp>
    </p:spTree>
    <p:extLst>
      <p:ext uri="{BB962C8B-B14F-4D97-AF65-F5344CB8AC3E}">
        <p14:creationId xmlns:p14="http://schemas.microsoft.com/office/powerpoint/2010/main" val="11933840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Meetings 93-00 about next gen ML. Included topics like "do we add OO?”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 consensus!</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58</a:t>
            </a:fld>
            <a:endParaRPr lang="en-US"/>
          </a:p>
        </p:txBody>
      </p:sp>
    </p:spTree>
    <p:extLst>
      <p:ext uri="{BB962C8B-B14F-4D97-AF65-F5344CB8AC3E}">
        <p14:creationId xmlns:p14="http://schemas.microsoft.com/office/powerpoint/2010/main" val="4811370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wild ML appears. You used standardization.</a:t>
            </a:r>
            <a:r>
              <a:rPr lang="en-US" baseline="0" dirty="0" smtClean="0"/>
              <a:t> It was not effective.”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Gerard </a:t>
            </a:r>
            <a:r>
              <a:rPr lang="en-US" baseline="0" dirty="0" err="1" smtClean="0"/>
              <a:t>Huet</a:t>
            </a:r>
            <a:r>
              <a:rPr lang="en-US" baseline="0" dirty="0" smtClean="0"/>
              <a:t> led the Formel project which developed CAML. </a:t>
            </a:r>
            <a:r>
              <a:rPr lang="en-US" sz="1200" kern="1200" dirty="0" smtClean="0">
                <a:solidFill>
                  <a:schemeClr val="tx1"/>
                </a:solidFill>
                <a:effectLst/>
                <a:latin typeface="+mn-lt"/>
                <a:ea typeface="+mn-ea"/>
                <a:cs typeface="+mn-cs"/>
              </a:rPr>
              <a:t>”Formal" in French.  Also, "for ML"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sz="1200" b="1" i="0"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ategorical </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bstract </a:t>
            </a:r>
            <a:r>
              <a:rPr lang="en-US" sz="1200" b="1" i="0" kern="1200" dirty="0" smtClean="0">
                <a:solidFill>
                  <a:schemeClr val="tx1"/>
                </a:solidFill>
                <a:effectLst/>
                <a:latin typeface="+mn-lt"/>
                <a:ea typeface="+mn-ea"/>
                <a:cs typeface="+mn-cs"/>
              </a:rPr>
              <a:t>M</a:t>
            </a:r>
            <a:r>
              <a:rPr lang="en-US" sz="1200" b="0" i="0" kern="1200" dirty="0" smtClean="0">
                <a:solidFill>
                  <a:schemeClr val="tx1"/>
                </a:solidFill>
                <a:effectLst/>
                <a:latin typeface="+mn-lt"/>
                <a:ea typeface="+mn-ea"/>
                <a:cs typeface="+mn-cs"/>
              </a:rPr>
              <a:t>achine </a:t>
            </a:r>
            <a:r>
              <a:rPr lang="en-US" sz="1200" b="1" i="0" kern="1200" dirty="0" smtClean="0">
                <a:solidFill>
                  <a:schemeClr val="tx1"/>
                </a:solidFill>
                <a:effectLst/>
                <a:latin typeface="+mn-lt"/>
                <a:ea typeface="+mn-ea"/>
                <a:cs typeface="+mn-cs"/>
              </a:rPr>
              <a:t>L</a:t>
            </a:r>
            <a:r>
              <a:rPr lang="en-US" sz="1200" b="0" i="0" kern="1200" dirty="0" smtClean="0">
                <a:solidFill>
                  <a:schemeClr val="tx1"/>
                </a:solidFill>
                <a:effectLst/>
                <a:latin typeface="+mn-lt"/>
                <a:ea typeface="+mn-ea"/>
                <a:cs typeface="+mn-cs"/>
              </a:rPr>
              <a:t>anguage” </a:t>
            </a:r>
            <a:r>
              <a:rPr lang="en-US" sz="1200" b="0" i="0" kern="1200" dirty="0" smtClean="0">
                <a:solidFill>
                  <a:schemeClr val="tx1"/>
                </a:solidFill>
                <a:effectLst/>
                <a:latin typeface="+mn-lt"/>
                <a:ea typeface="+mn-ea"/>
                <a:cs typeface="+mn-cs"/>
                <a:sym typeface="Wingdings"/>
              </a:rPr>
              <a:t> </a:t>
            </a:r>
            <a:r>
              <a:rPr lang="en-US" dirty="0" smtClean="0"/>
              <a:t>Xavier Leroy smokes</a:t>
            </a:r>
            <a:r>
              <a:rPr lang="en-US" baseline="0" dirty="0" smtClean="0"/>
              <a:t> Camels. :D</a:t>
            </a:r>
            <a:endParaRPr lang="en-US" dirty="0" smtClean="0"/>
          </a:p>
          <a:p>
            <a:endParaRPr lang="en-US" dirty="0" smtClean="0"/>
          </a:p>
          <a:p>
            <a:r>
              <a:rPr lang="en-US" dirty="0" err="1" smtClean="0"/>
              <a:t>MLj</a:t>
            </a:r>
            <a:r>
              <a:rPr lang="en-US" dirty="0" smtClean="0"/>
              <a:t> is on JVM</a:t>
            </a:r>
            <a:r>
              <a:rPr lang="en-US" baseline="0" dirty="0" smtClean="0"/>
              <a:t> </a:t>
            </a:r>
            <a:r>
              <a:rPr lang="en-US" baseline="0" dirty="0" smtClean="0">
                <a:sym typeface="Wingdings"/>
              </a:rPr>
              <a:t> internal development at Persimmon IT until 1999, until the company folded. Many in the </a:t>
            </a:r>
            <a:r>
              <a:rPr lang="en-US" baseline="0" dirty="0" err="1" smtClean="0">
                <a:sym typeface="Wingdings"/>
              </a:rPr>
              <a:t>MLj</a:t>
            </a:r>
            <a:r>
              <a:rPr lang="en-US" baseline="0" dirty="0" smtClean="0">
                <a:sym typeface="Wingdings"/>
              </a:rPr>
              <a:t> team moved to Microsoft Research. (Including </a:t>
            </a:r>
            <a:r>
              <a:rPr lang="en-US" sz="1200" b="0" i="0" kern="1200" dirty="0" smtClean="0">
                <a:solidFill>
                  <a:schemeClr val="tx1"/>
                </a:solidFill>
                <a:effectLst/>
                <a:latin typeface="+mn-lt"/>
                <a:ea typeface="+mn-ea"/>
                <a:cs typeface="+mn-cs"/>
              </a:rPr>
              <a:t>Andrew Kennedy) So they started building SML.NET. No OO there. </a:t>
            </a:r>
            <a:endParaRPr lang="en-US" dirty="0" smtClean="0"/>
          </a:p>
          <a:p>
            <a:endParaRPr lang="en-US" dirty="0" smtClean="0"/>
          </a:p>
          <a:p>
            <a:r>
              <a:rPr lang="en-US" dirty="0" smtClean="0"/>
              <a:t>SML ‘97 was next version of SML. Milner</a:t>
            </a:r>
            <a:r>
              <a:rPr lang="en-US" baseline="0" dirty="0" smtClean="0"/>
              <a:t> didn’t get his fixed standard.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59</a:t>
            </a:fld>
            <a:endParaRPr lang="en-US"/>
          </a:p>
        </p:txBody>
      </p:sp>
    </p:spTree>
    <p:extLst>
      <p:ext uri="{BB962C8B-B14F-4D97-AF65-F5344CB8AC3E}">
        <p14:creationId xmlns:p14="http://schemas.microsoft.com/office/powerpoint/2010/main" val="846119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turn of the </a:t>
            </a:r>
            <a:r>
              <a:rPr lang="en-US" dirty="0" err="1" smtClean="0"/>
              <a:t>millenium</a:t>
            </a:r>
            <a:r>
              <a:rPr lang="en-US" dirty="0" smtClean="0"/>
              <a: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60</a:t>
            </a:fld>
            <a:endParaRPr lang="en-US"/>
          </a:p>
        </p:txBody>
      </p:sp>
    </p:spTree>
    <p:extLst>
      <p:ext uri="{BB962C8B-B14F-4D97-AF65-F5344CB8AC3E}">
        <p14:creationId xmlns:p14="http://schemas.microsoft.com/office/powerpoint/2010/main" val="16319341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Don’s history: </a:t>
            </a:r>
          </a:p>
          <a:p>
            <a:endParaRPr lang="en-US" baseline="0" dirty="0" smtClean="0"/>
          </a:p>
          <a:p>
            <a:r>
              <a:rPr lang="en-US" dirty="0" smtClean="0"/>
              <a:t>Malcom </a:t>
            </a:r>
            <a:r>
              <a:rPr lang="en-US" dirty="0" smtClean="0"/>
              <a:t>Newey</a:t>
            </a:r>
            <a:r>
              <a:rPr lang="en-US" baseline="0" dirty="0" smtClean="0"/>
              <a:t> was</a:t>
            </a:r>
            <a:r>
              <a:rPr lang="en-US" dirty="0" smtClean="0"/>
              <a:t> </a:t>
            </a:r>
            <a:r>
              <a:rPr lang="en-US" dirty="0" smtClean="0"/>
              <a:t>Don’s advisor for </a:t>
            </a:r>
            <a:r>
              <a:rPr lang="en-US" dirty="0" smtClean="0"/>
              <a:t>his honor’s project at ANU</a:t>
            </a:r>
            <a:r>
              <a:rPr lang="en-US" baseline="0" dirty="0" smtClean="0"/>
              <a:t>. </a:t>
            </a:r>
            <a:r>
              <a:rPr lang="en-US" baseline="0" dirty="0" smtClean="0"/>
              <a:t>Malcolm who helped Milner build Edinburgh LCF. He used ANU ML.</a:t>
            </a:r>
          </a:p>
          <a:p>
            <a:endParaRPr lang="en-US" baseline="0" dirty="0" smtClean="0"/>
          </a:p>
          <a:p>
            <a:r>
              <a:rPr lang="en-US" baseline="0" dirty="0" smtClean="0"/>
              <a:t>Then came to Cambridge for a Ph.D. on theorem proving. </a:t>
            </a:r>
          </a:p>
          <a:p>
            <a:endParaRPr lang="en-US" baseline="0" dirty="0" smtClean="0"/>
          </a:p>
          <a:p>
            <a:r>
              <a:rPr lang="en-US" dirty="0" smtClean="0"/>
              <a:t>Syme, D.: Reasoning with the formal definition of Standard ML in HOL. In Proc. Higher Order Logic Theorem Proving and its Applications, LNCS 780. (1993)</a:t>
            </a:r>
            <a:r>
              <a:rPr lang="en-US" baseline="0" dirty="0" smtClean="0"/>
              <a:t> </a:t>
            </a:r>
          </a:p>
          <a:p>
            <a:endParaRPr lang="en-US" dirty="0" smtClean="0"/>
          </a:p>
          <a:p>
            <a:r>
              <a:rPr lang="en-US" dirty="0" smtClean="0"/>
              <a:t>Syme</a:t>
            </a:r>
            <a:r>
              <a:rPr lang="en-US" dirty="0" smtClean="0"/>
              <a:t>, Donald. </a:t>
            </a:r>
            <a:r>
              <a:rPr lang="en-US" i="1" dirty="0" smtClean="0"/>
              <a:t>Declarative Theorem</a:t>
            </a:r>
            <a:r>
              <a:rPr lang="en-US" i="1" baseline="0" dirty="0" smtClean="0"/>
              <a:t> Proving for Operating Semantics</a:t>
            </a:r>
            <a:r>
              <a:rPr lang="en-US" dirty="0" smtClean="0"/>
              <a:t>. Ph.D. thesis, University of Cambridge, 1998</a:t>
            </a:r>
            <a:r>
              <a:rPr lang="en-US" dirty="0" smtClean="0"/>
              <a: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61</a:t>
            </a:fld>
            <a:endParaRPr lang="en-US"/>
          </a:p>
        </p:txBody>
      </p:sp>
    </p:spTree>
    <p:extLst>
      <p:ext uri="{BB962C8B-B14F-4D97-AF65-F5344CB8AC3E}">
        <p14:creationId xmlns:p14="http://schemas.microsoft.com/office/powerpoint/2010/main" val="18886183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his thesis, Don starts working at MSR. So he has a heavy background in theorem proving, MLs, and now works for MSR. </a:t>
            </a:r>
            <a:endParaRPr lang="en-US" dirty="0" smtClean="0"/>
          </a:p>
          <a:p>
            <a:endParaRPr lang="en-US" dirty="0" smtClean="0"/>
          </a:p>
          <a:p>
            <a:r>
              <a:rPr lang="en-US" dirty="0" smtClean="0"/>
              <a:t>Pizza, </a:t>
            </a:r>
            <a:r>
              <a:rPr lang="en-US" dirty="0" smtClean="0"/>
              <a:t>GJ</a:t>
            </a:r>
            <a:r>
              <a:rPr lang="en-US" baseline="0" dirty="0" smtClean="0"/>
              <a:t> </a:t>
            </a:r>
            <a:r>
              <a:rPr lang="en-US" baseline="0" dirty="0" smtClean="0">
                <a:sym typeface="Wingdings"/>
              </a:rPr>
              <a:t> both Java with Generics. Pizza is functional. </a:t>
            </a:r>
            <a:endParaRPr lang="en-US" dirty="0" smtClean="0"/>
          </a:p>
          <a:p>
            <a:r>
              <a:rPr lang="en-US" dirty="0" err="1" smtClean="0"/>
              <a:t>MLj</a:t>
            </a:r>
            <a:r>
              <a:rPr lang="en-US" baseline="0" dirty="0" smtClean="0"/>
              <a:t> &lt;- ML on JVM. </a:t>
            </a:r>
            <a:endParaRPr lang="en-US" dirty="0" smtClean="0"/>
          </a:p>
          <a:p>
            <a:endParaRPr lang="en-US" dirty="0" smtClean="0"/>
          </a:p>
          <a:p>
            <a:r>
              <a:rPr lang="en-US" dirty="0" smtClean="0"/>
              <a:t>Heavily </a:t>
            </a:r>
            <a:r>
              <a:rPr lang="en-US" dirty="0" smtClean="0"/>
              <a:t>on Don’s mind</a:t>
            </a:r>
            <a:r>
              <a:rPr lang="en-US" baseline="0" dirty="0" smtClean="0"/>
              <a:t> when he joined MSR in 1998.</a:t>
            </a:r>
          </a:p>
          <a:p>
            <a:endParaRPr lang="en-US" baseline="0"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62</a:t>
            </a:fld>
            <a:endParaRPr lang="en-US"/>
          </a:p>
        </p:txBody>
      </p:sp>
    </p:spTree>
    <p:extLst>
      <p:ext uri="{BB962C8B-B14F-4D97-AF65-F5344CB8AC3E}">
        <p14:creationId xmlns:p14="http://schemas.microsoft.com/office/powerpoint/2010/main" val="148355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 built a mechanical </a:t>
            </a:r>
            <a:r>
              <a:rPr lang="en-US" sz="1200" b="0" i="0" u="none" strike="noStrike" kern="1200" dirty="0" smtClean="0">
                <a:solidFill>
                  <a:schemeClr val="tx1"/>
                </a:solidFill>
                <a:effectLst/>
                <a:latin typeface="+mn-lt"/>
                <a:ea typeface="+mn-ea"/>
                <a:cs typeface="+mn-cs"/>
              </a:rPr>
              <a:t>calculating machine</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wanted to build</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that could manipulate symbols </a:t>
            </a:r>
            <a:r>
              <a:rPr lang="en-US" sz="1200" b="0" i="0" kern="1200" dirty="0" smtClean="0">
                <a:solidFill>
                  <a:schemeClr val="tx1"/>
                </a:solidFill>
                <a:effectLst/>
                <a:latin typeface="+mn-lt"/>
                <a:ea typeface="+mn-ea"/>
                <a:cs typeface="+mn-cs"/>
              </a:rPr>
              <a:t>to prove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theorems.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First step is a clean </a:t>
            </a:r>
            <a:r>
              <a:rPr lang="en-US" sz="1200" b="0" i="0" u="none" strike="noStrike" kern="1200" dirty="0" smtClean="0">
                <a:solidFill>
                  <a:schemeClr val="tx1"/>
                </a:solidFill>
                <a:effectLst/>
                <a:latin typeface="+mn-lt"/>
                <a:ea typeface="+mn-ea"/>
                <a:cs typeface="+mn-cs"/>
              </a:rPr>
              <a:t>formal </a:t>
            </a:r>
            <a:r>
              <a:rPr lang="en-US" sz="1200" b="0" i="0" u="none" strike="noStrike" kern="1200" dirty="0" smtClean="0">
                <a:solidFill>
                  <a:schemeClr val="tx1"/>
                </a:solidFill>
                <a:effectLst/>
                <a:latin typeface="+mn-lt"/>
                <a:ea typeface="+mn-ea"/>
                <a:cs typeface="+mn-cs"/>
              </a:rPr>
              <a:t>language..</a:t>
            </a:r>
            <a:r>
              <a:rPr lang="en-US" sz="1200" b="0" i="0" u="none" strike="noStrike" kern="1200" baseline="0" dirty="0" smtClean="0">
                <a:solidFill>
                  <a:schemeClr val="tx1"/>
                </a:solidFill>
                <a:effectLst/>
                <a:latin typeface="+mn-lt"/>
                <a:ea typeface="+mn-ea"/>
                <a:cs typeface="+mn-cs"/>
              </a:rPr>
              <a:t> Spends much of his life on that. (also discovers calculus, or Newton does)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6</a:t>
            </a:fld>
            <a:endParaRPr lang="en-US"/>
          </a:p>
        </p:txBody>
      </p:sp>
    </p:spTree>
    <p:extLst>
      <p:ext uri="{BB962C8B-B14F-4D97-AF65-F5344CB8AC3E}">
        <p14:creationId xmlns:p14="http://schemas.microsoft.com/office/powerpoint/2010/main" val="1866313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that Java or C# </a:t>
            </a:r>
            <a:r>
              <a:rPr lang="en-US" baseline="0" smtClean="0"/>
              <a:t>are bad, just bad for Don.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63</a:t>
            </a:fld>
            <a:endParaRPr lang="en-US"/>
          </a:p>
        </p:txBody>
      </p:sp>
    </p:spTree>
    <p:extLst>
      <p:ext uri="{BB962C8B-B14F-4D97-AF65-F5344CB8AC3E}">
        <p14:creationId xmlns:p14="http://schemas.microsoft.com/office/powerpoint/2010/main" val="1874660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dirty="0" smtClean="0"/>
              <a:t>Had to do a full prototype of both .NET and C# generics to even get it on the priorities list. </a:t>
            </a:r>
            <a:r>
              <a:rPr lang="en-US" sz="1200" b="0" i="0" kern="1200" dirty="0" smtClean="0">
                <a:solidFill>
                  <a:schemeClr val="tx1"/>
                </a:solidFill>
                <a:effectLst/>
                <a:latin typeface="+mn-lt"/>
                <a:ea typeface="+mn-ea"/>
                <a:cs typeface="+mn-cs"/>
              </a:rPr>
              <a:t>Running CLR code in the database were given higher priority.</a:t>
            </a:r>
            <a:endParaRPr lang="en-US" sz="1200" dirty="0" smtClean="0"/>
          </a:p>
          <a:p>
            <a:pPr marL="0" indent="0">
              <a:buFontTx/>
              <a:buNone/>
            </a:pPr>
            <a:endParaRPr lang="en-US" sz="1200" dirty="0" smtClean="0"/>
          </a:p>
          <a:p>
            <a:r>
              <a:rPr lang="en-US" sz="1200" dirty="0" smtClean="0"/>
              <a:t>So much pushback from product teams. </a:t>
            </a:r>
          </a:p>
          <a:p>
            <a:r>
              <a:rPr lang="en-US" sz="1200" dirty="0" smtClean="0"/>
              <a:t>  =&gt; “Surely we don't ever need more than 5 generic types. Can't we just hard wire -- into the virtual machine or something -- List&lt;T&gt; and a couple of others.”</a:t>
            </a:r>
          </a:p>
          <a:p>
            <a:r>
              <a:rPr lang="en-US" sz="1200" dirty="0" smtClean="0"/>
              <a:t>  =&gt; “Surely we never need generic methods. Can't we just do generic classes?”</a:t>
            </a:r>
          </a:p>
          <a:p>
            <a:r>
              <a:rPr lang="en-US" sz="1200" dirty="0" smtClean="0"/>
              <a:t>“But in the end we did a very architecturally complete implementation of generics for the common intermediary language, and for C#, addressing all sorts of issues, like debugging and profiling, and the interaction with remoting, application domain, software isolated processes in .NET, very major architecture interactions that had to be dealt with. And pre-compilation as well.” </a:t>
            </a:r>
          </a:p>
          <a:p>
            <a:pPr marL="0" indent="0">
              <a:buFontTx/>
              <a:buNone/>
            </a:pPr>
            <a:endParaRPr lang="en-US" sz="1200" dirty="0" smtClean="0"/>
          </a:p>
          <a:p>
            <a:pPr marL="0" indent="0">
              <a:buFontTx/>
              <a:buNone/>
            </a:pPr>
            <a:r>
              <a:rPr lang="en-US" sz="1200" dirty="0" smtClean="0"/>
              <a:t>(Has everyone seen</a:t>
            </a:r>
            <a:r>
              <a:rPr lang="en-US" sz="1200" baseline="0" dirty="0" smtClean="0"/>
              <a:t> the comparisons with “well, actually” and “can’t you just”?) </a:t>
            </a:r>
          </a:p>
          <a:p>
            <a:pPr marL="0" indent="0">
              <a:buFontTx/>
              <a:buNone/>
            </a:pPr>
            <a:endParaRPr lang="en-US" sz="1200"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64</a:t>
            </a:fld>
            <a:endParaRPr lang="en-US"/>
          </a:p>
        </p:txBody>
      </p:sp>
    </p:spTree>
    <p:extLst>
      <p:ext uri="{BB962C8B-B14F-4D97-AF65-F5344CB8AC3E}">
        <p14:creationId xmlns:p14="http://schemas.microsoft.com/office/powerpoint/2010/main" val="913705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kern="1200" dirty="0" smtClean="0">
                <a:solidFill>
                  <a:schemeClr val="tx1"/>
                </a:solidFill>
                <a:effectLst/>
                <a:latin typeface="+mn-lt"/>
                <a:ea typeface="+mn-ea"/>
                <a:cs typeface="+mn-cs"/>
              </a:rPr>
              <a:t>Not winning = </a:t>
            </a:r>
          </a:p>
          <a:p>
            <a:pPr marL="0" indent="0">
              <a:buFontTx/>
              <a:buNone/>
            </a:pPr>
            <a:r>
              <a:rPr lang="en-US" sz="1200" b="0" i="0" kern="1200" dirty="0" smtClean="0">
                <a:solidFill>
                  <a:schemeClr val="tx1"/>
                </a:solidFill>
                <a:effectLst/>
                <a:latin typeface="+mn-lt"/>
                <a:ea typeface="+mn-ea"/>
                <a:cs typeface="+mn-cs"/>
              </a:rPr>
              <a:t>No generics in C# 2.0? No LINQ in C# 3.0? No TPL in C# 4.0? No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in C# 5.0? No F#? </a:t>
            </a:r>
          </a:p>
          <a:p>
            <a:pPr marL="0" indent="0">
              <a:buFontTx/>
              <a:buNone/>
            </a:pPr>
            <a:endParaRPr lang="en-US" sz="1200" b="0" i="0" kern="1200" dirty="0" smtClean="0">
              <a:solidFill>
                <a:schemeClr val="tx1"/>
              </a:solidFill>
              <a:effectLst/>
              <a:latin typeface="+mn-lt"/>
              <a:ea typeface="+mn-ea"/>
              <a:cs typeface="+mn-cs"/>
            </a:endParaRPr>
          </a:p>
          <a:p>
            <a:pPr marL="0" indent="0">
              <a:buFontTx/>
              <a:buNone/>
            </a:pPr>
            <a:r>
              <a:rPr lang="en-US" sz="1200" b="0" i="0" kern="1200" dirty="0" smtClean="0">
                <a:solidFill>
                  <a:schemeClr val="tx1"/>
                </a:solidFill>
                <a:effectLst/>
                <a:latin typeface="+mn-lt"/>
                <a:ea typeface="+mn-ea"/>
                <a:cs typeface="+mn-cs"/>
              </a:rPr>
              <a:t>Ultimately, an erasure model of generics would have been adopted, as for Java, since the CLR team would never have pursued a in-the-VM generics design without external help.</a:t>
            </a:r>
            <a:endParaRPr lang="en-US" sz="1200" baseline="0" dirty="0" smtClean="0"/>
          </a:p>
          <a:p>
            <a:pPr marL="0" indent="0">
              <a:buFontTx/>
              <a:buNone/>
            </a:pPr>
            <a:endParaRPr lang="en-US" sz="1200" baseline="0" dirty="0" smtClean="0"/>
          </a:p>
          <a:p>
            <a:pPr marL="0" indent="0">
              <a:buFontTx/>
              <a:buNone/>
            </a:pPr>
            <a:r>
              <a:rPr lang="en-US" sz="1200" baseline="0" dirty="0" smtClean="0"/>
              <a:t>Due to Don and Andrew Kennedy.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But fixing C# in the end wasn’t enough. </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65</a:t>
            </a:fld>
            <a:endParaRPr lang="en-US"/>
          </a:p>
        </p:txBody>
      </p:sp>
    </p:spTree>
    <p:extLst>
      <p:ext uri="{BB962C8B-B14F-4D97-AF65-F5344CB8AC3E}">
        <p14:creationId xmlns:p14="http://schemas.microsoft.com/office/powerpoint/2010/main" val="20560348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lines of code in 2002. (these are not those.</a:t>
            </a:r>
            <a:r>
              <a:rPr lang="en-US" baseline="0" dirty="0" smtClean="0"/>
              <a:t> ) </a:t>
            </a:r>
          </a:p>
          <a:p>
            <a:endParaRPr lang="en-US" baseline="0" dirty="0" smtClean="0"/>
          </a:p>
          <a:p>
            <a:r>
              <a:rPr lang="en-US" sz="1200" b="0" i="0" kern="1200" dirty="0" smtClean="0">
                <a:solidFill>
                  <a:schemeClr val="tx1"/>
                </a:solidFill>
                <a:effectLst/>
                <a:latin typeface="+mn-lt"/>
                <a:ea typeface="+mn-ea"/>
                <a:cs typeface="+mn-cs"/>
              </a:rPr>
              <a:t>F# is a complete re-implementation of a </a:t>
            </a:r>
            <a:r>
              <a:rPr lang="en-US" sz="1200" b="0" i="0" kern="1200" dirty="0" err="1" smtClean="0">
                <a:solidFill>
                  <a:schemeClr val="tx1"/>
                </a:solidFill>
                <a:effectLst/>
                <a:latin typeface="+mn-lt"/>
                <a:ea typeface="+mn-ea"/>
                <a:cs typeface="+mn-cs"/>
              </a:rPr>
              <a:t>Caml</a:t>
            </a:r>
            <a:r>
              <a:rPr lang="en-US" sz="1200" b="0" i="0" kern="1200" dirty="0" smtClean="0">
                <a:solidFill>
                  <a:schemeClr val="tx1"/>
                </a:solidFill>
                <a:effectLst/>
                <a:latin typeface="+mn-lt"/>
                <a:ea typeface="+mn-ea"/>
                <a:cs typeface="+mn-cs"/>
              </a:rPr>
              <a:t>-like language.</a:t>
            </a:r>
            <a:r>
              <a:rPr lang="en-US" sz="1200" b="0" i="0" kern="1200" baseline="0" dirty="0" smtClean="0">
                <a:solidFill>
                  <a:schemeClr val="tx1"/>
                </a:solidFill>
                <a:effectLst/>
                <a:latin typeface="+mn-lt"/>
                <a:ea typeface="+mn-ea"/>
                <a:cs typeface="+mn-cs"/>
              </a:rPr>
              <a:t> Many talks with </a:t>
            </a:r>
            <a:r>
              <a:rPr lang="en-US" sz="1200" b="0" i="0" kern="1200" baseline="0" dirty="0" err="1" smtClean="0">
                <a:solidFill>
                  <a:schemeClr val="tx1"/>
                </a:solidFill>
                <a:effectLst/>
                <a:latin typeface="+mn-lt"/>
                <a:ea typeface="+mn-ea"/>
                <a:cs typeface="+mn-cs"/>
              </a:rPr>
              <a:t>Caml</a:t>
            </a:r>
            <a:r>
              <a:rPr lang="en-US" sz="1200" b="0" i="0" kern="1200" baseline="0" dirty="0" smtClean="0">
                <a:solidFill>
                  <a:schemeClr val="tx1"/>
                </a:solidFill>
                <a:effectLst/>
                <a:latin typeface="+mn-lt"/>
                <a:ea typeface="+mn-ea"/>
                <a:cs typeface="+mn-cs"/>
              </a:rPr>
              <a:t> team, especially Xavier Leroy.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Xavier and others also suggested we experiment with language design instead of just implementing </a:t>
            </a:r>
            <a:r>
              <a:rPr lang="en-US" sz="1200" b="0" i="0" kern="1200" dirty="0" err="1" smtClean="0">
                <a:solidFill>
                  <a:schemeClr val="tx1"/>
                </a:solidFill>
                <a:effectLst/>
                <a:latin typeface="+mn-lt"/>
                <a:ea typeface="+mn-ea"/>
                <a:cs typeface="+mn-cs"/>
              </a:rPr>
              <a:t>OCaml</a:t>
            </a:r>
            <a:r>
              <a:rPr lang="en-US" sz="1200" b="0" i="0" kern="1200" dirty="0" smtClean="0">
                <a:solidFill>
                  <a:schemeClr val="tx1"/>
                </a:solidFill>
                <a:effectLst/>
                <a:latin typeface="+mn-lt"/>
                <a:ea typeface="+mn-ea"/>
                <a:cs typeface="+mn-cs"/>
              </a:rPr>
              <a:t>, which ultimately led to many good things.</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66</a:t>
            </a:fld>
            <a:endParaRPr lang="en-US"/>
          </a:p>
        </p:txBody>
      </p:sp>
    </p:spTree>
    <p:extLst>
      <p:ext uri="{BB962C8B-B14F-4D97-AF65-F5344CB8AC3E}">
        <p14:creationId xmlns:p14="http://schemas.microsoft.com/office/powerpoint/2010/main" val="1275995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zip</a:t>
            </a:r>
            <a:r>
              <a:rPr lang="en-US" baseline="0" dirty="0" smtClean="0"/>
              <a:t> here that you can download actually includes all the source code. But not OS, cause not taking contributions. </a:t>
            </a:r>
          </a:p>
        </p:txBody>
      </p:sp>
      <p:sp>
        <p:nvSpPr>
          <p:cNvPr id="4" name="Slide Number Placeholder 3"/>
          <p:cNvSpPr>
            <a:spLocks noGrp="1"/>
          </p:cNvSpPr>
          <p:nvPr>
            <p:ph type="sldNum" sz="quarter" idx="10"/>
          </p:nvPr>
        </p:nvSpPr>
        <p:spPr/>
        <p:txBody>
          <a:bodyPr/>
          <a:lstStyle/>
          <a:p>
            <a:fld id="{B017F5F5-1637-D943-A0B1-0036320B32DD}" type="slidenum">
              <a:rPr lang="en-US" smtClean="0"/>
              <a:t>68</a:t>
            </a:fld>
            <a:endParaRPr lang="en-US"/>
          </a:p>
        </p:txBody>
      </p:sp>
    </p:spTree>
    <p:extLst>
      <p:ext uri="{BB962C8B-B14F-4D97-AF65-F5344CB8AC3E}">
        <p14:creationId xmlns:p14="http://schemas.microsoft.com/office/powerpoint/2010/main" val="17804589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Entirely due to Andrew Kennedy</a:t>
            </a:r>
            <a:r>
              <a:rPr lang="en-US" baseline="0" dirty="0" smtClean="0"/>
              <a:t>. </a:t>
            </a:r>
          </a:p>
          <a:p>
            <a:r>
              <a:rPr lang="en-US" baseline="0" dirty="0" smtClean="0"/>
              <a:t>His 1997 paper showed it could be done with examples in SML. </a:t>
            </a:r>
          </a:p>
          <a:p>
            <a:r>
              <a:rPr lang="en-US" dirty="0" smtClean="0"/>
              <a:t>Relational </a:t>
            </a:r>
            <a:r>
              <a:rPr lang="en-US" dirty="0" err="1" smtClean="0"/>
              <a:t>Parametricity</a:t>
            </a:r>
            <a:r>
              <a:rPr lang="en-US" dirty="0" smtClean="0"/>
              <a:t> and Units of Measure</a:t>
            </a:r>
          </a:p>
          <a:p>
            <a:endParaRPr lang="en-US" baseline="0"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69</a:t>
            </a:fld>
            <a:endParaRPr lang="en-US"/>
          </a:p>
        </p:txBody>
      </p:sp>
    </p:spTree>
    <p:extLst>
      <p:ext uri="{BB962C8B-B14F-4D97-AF65-F5344CB8AC3E}">
        <p14:creationId xmlns:p14="http://schemas.microsoft.com/office/powerpoint/2010/main" val="4616711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People</a:t>
            </a:r>
            <a:r>
              <a:rPr lang="en-US" sz="1200" kern="1200" baseline="0" dirty="0" smtClean="0">
                <a:solidFill>
                  <a:schemeClr val="tx1"/>
                </a:solidFill>
                <a:effectLst/>
                <a:latin typeface="+mn-lt"/>
                <a:ea typeface="+mn-ea"/>
                <a:cs typeface="+mn-cs"/>
              </a:rPr>
              <a:t> ask, </a:t>
            </a:r>
            <a:r>
              <a:rPr lang="en-US" sz="1200" kern="1200" dirty="0" smtClean="0">
                <a:solidFill>
                  <a:schemeClr val="tx1"/>
                </a:solidFill>
                <a:effectLst/>
                <a:latin typeface="+mn-lt"/>
                <a:ea typeface="+mn-ea"/>
                <a:cs typeface="+mn-cs"/>
              </a:rPr>
              <a:t>"What are you working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Don: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Everything! Bringing everything into the programming language!”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Was awesome enough that Microsoft</a:t>
            </a:r>
            <a:r>
              <a:rPr lang="en-US" sz="1200" kern="1200" baseline="0" dirty="0" smtClean="0">
                <a:solidFill>
                  <a:schemeClr val="tx1"/>
                </a:solidFill>
                <a:effectLst/>
                <a:latin typeface="+mn-lt"/>
                <a:ea typeface="+mn-ea"/>
                <a:cs typeface="+mn-cs"/>
              </a:rPr>
              <a:t> invested in TPs, even in the middle of the big Windows 8 push.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17F5F5-1637-D943-A0B1-0036320B32DD}" type="slidenum">
              <a:rPr lang="en-US" smtClean="0"/>
              <a:t>70</a:t>
            </a:fld>
            <a:endParaRPr lang="en-US"/>
          </a:p>
        </p:txBody>
      </p:sp>
    </p:spTree>
    <p:extLst>
      <p:ext uri="{BB962C8B-B14F-4D97-AF65-F5344CB8AC3E}">
        <p14:creationId xmlns:p14="http://schemas.microsoft.com/office/powerpoint/2010/main" val="8239970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71</a:t>
            </a:fld>
            <a:endParaRPr lang="en-US"/>
          </a:p>
        </p:txBody>
      </p:sp>
    </p:spTree>
    <p:extLst>
      <p:ext uri="{BB962C8B-B14F-4D97-AF65-F5344CB8AC3E}">
        <p14:creationId xmlns:p14="http://schemas.microsoft.com/office/powerpoint/2010/main" val="768429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Microsoft turned F# 1.0 into Visual F# 2.0 as part of investing in more advanced computing (driven by requests from major finance industry customers but also more widely).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Other successful technologies in that space include the .NET Task Parallel Library, it’s C++ equivalent, the .NET parallel collections.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Craig Mundie (CTO of MSR) and S. </a:t>
            </a:r>
            <a:r>
              <a:rPr lang="en-US" sz="1200" b="0" i="0" kern="1200" dirty="0" err="1" smtClean="0">
                <a:solidFill>
                  <a:schemeClr val="tx1"/>
                </a:solidFill>
                <a:effectLst/>
                <a:latin typeface="+mn-lt"/>
                <a:ea typeface="+mn-ea"/>
                <a:cs typeface="+mn-cs"/>
              </a:rPr>
              <a:t>Somasegar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DevDiv</a:t>
            </a:r>
            <a:r>
              <a:rPr lang="en-US" sz="1200" b="0" i="0" kern="1200" dirty="0" smtClean="0">
                <a:solidFill>
                  <a:schemeClr val="tx1"/>
                </a:solidFill>
                <a:effectLst/>
                <a:latin typeface="+mn-lt"/>
                <a:ea typeface="+mn-ea"/>
                <a:cs typeface="+mn-cs"/>
              </a:rPr>
              <a:t>) were key decision makers</a:t>
            </a:r>
            <a:endParaRPr lang="en-US" dirty="0" smtClean="0"/>
          </a:p>
          <a:p>
            <a:endParaRPr lang="en-US" dirty="0" smtClean="0"/>
          </a:p>
          <a:p>
            <a:r>
              <a:rPr lang="en-US" dirty="0" smtClean="0"/>
              <a:t>Legitimized</a:t>
            </a:r>
            <a:r>
              <a:rPr lang="en-US" baseline="0" dirty="0" smtClean="0"/>
              <a:t> the language. </a:t>
            </a:r>
            <a:endParaRPr lang="en-US" baseline="0" dirty="0" smtClean="0"/>
          </a:p>
          <a:p>
            <a:endParaRPr lang="en-US" baseline="0" dirty="0" smtClean="0"/>
          </a:p>
          <a:p>
            <a:r>
              <a:rPr lang="en-US" dirty="0" smtClean="0"/>
              <a:t>So it’s</a:t>
            </a:r>
            <a:r>
              <a:rPr lang="en-US" baseline="0" dirty="0" smtClean="0"/>
              <a:t> like </a:t>
            </a:r>
            <a:r>
              <a:rPr lang="en-US" baseline="0" dirty="0" err="1" smtClean="0"/>
              <a:t>OCaml</a:t>
            </a:r>
            <a:r>
              <a:rPr lang="en-US" baseline="0" dirty="0" smtClean="0"/>
              <a:t> but with better tooling and better maintained learning resources. :p </a:t>
            </a: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72</a:t>
            </a:fld>
            <a:endParaRPr lang="en-US"/>
          </a:p>
        </p:txBody>
      </p:sp>
    </p:spTree>
    <p:extLst>
      <p:ext uri="{BB962C8B-B14F-4D97-AF65-F5344CB8AC3E}">
        <p14:creationId xmlns:p14="http://schemas.microsoft.com/office/powerpoint/2010/main" val="18863028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pic</a:t>
            </a:r>
            <a:r>
              <a:rPr lang="en-US" baseline="0" dirty="0" smtClean="0"/>
              <a:t> is Don actually hitting enter to push code live. </a:t>
            </a:r>
          </a:p>
          <a:p>
            <a:r>
              <a:rPr lang="en-US" baseline="0" dirty="0" smtClean="0"/>
              <a:t>First MS language to be open-sourced! </a:t>
            </a:r>
          </a:p>
          <a:p>
            <a:endParaRPr lang="en-US" baseline="0" dirty="0" smtClean="0"/>
          </a:p>
          <a:p>
            <a:r>
              <a:rPr lang="en-US" baseline="0" dirty="0" smtClean="0"/>
              <a:t>Code hosted on </a:t>
            </a:r>
            <a:r>
              <a:rPr lang="en-US" baseline="0" dirty="0" err="1" smtClean="0"/>
              <a:t>CodePlex</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73</a:t>
            </a:fld>
            <a:endParaRPr lang="en-US"/>
          </a:p>
        </p:txBody>
      </p:sp>
    </p:spTree>
    <p:extLst>
      <p:ext uri="{BB962C8B-B14F-4D97-AF65-F5344CB8AC3E}">
        <p14:creationId xmlns:p14="http://schemas.microsoft.com/office/powerpoint/2010/main" val="174127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Charles</a:t>
            </a:r>
            <a:r>
              <a:rPr lang="en-US" baseline="0" dirty="0" smtClean="0"/>
              <a:t> developed a “difference engine”, then an “analytical engine” to make calculations. </a:t>
            </a:r>
          </a:p>
          <a:p>
            <a:endParaRPr lang="en-US" baseline="0" dirty="0" smtClean="0"/>
          </a:p>
          <a:p>
            <a:r>
              <a:rPr lang="en-US" baseline="0" dirty="0" smtClean="0"/>
              <a:t>Analytical engine was designed to use punch cards. </a:t>
            </a:r>
          </a:p>
          <a:p>
            <a:endParaRPr lang="en-US" baseline="0" dirty="0" smtClean="0"/>
          </a:p>
          <a:p>
            <a:r>
              <a:rPr lang="en-US" baseline="0" dirty="0" smtClean="0"/>
              <a:t>Ada wrote a program to calculate Bernoulli </a:t>
            </a:r>
            <a:r>
              <a:rPr lang="en-US" baseline="0" dirty="0" smtClean="0"/>
              <a:t>numbers</a:t>
            </a:r>
          </a:p>
          <a:p>
            <a:r>
              <a:rPr lang="en-US" baseline="0" dirty="0" smtClean="0"/>
              <a:t>First </a:t>
            </a:r>
            <a:r>
              <a:rPr lang="en-US" baseline="0" dirty="0" smtClean="0"/>
              <a:t>computer program! </a:t>
            </a:r>
          </a:p>
          <a:p>
            <a:endParaRPr lang="en-US" baseline="0" dirty="0" smtClean="0"/>
          </a:p>
          <a:p>
            <a:r>
              <a:rPr lang="en-US" baseline="0" dirty="0" smtClean="0"/>
              <a:t>There’s also a steampunk graphic novel based on them</a:t>
            </a:r>
            <a:r>
              <a:rPr lang="is-IS" baseline="0" dirty="0" smtClean="0"/>
              <a: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7</a:t>
            </a:fld>
            <a:endParaRPr lang="en-US"/>
          </a:p>
        </p:txBody>
      </p:sp>
    </p:spTree>
    <p:extLst>
      <p:ext uri="{BB962C8B-B14F-4D97-AF65-F5344CB8AC3E}">
        <p14:creationId xmlns:p14="http://schemas.microsoft.com/office/powerpoint/2010/main" val="14324301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I joined. ;-)</a:t>
            </a:r>
          </a:p>
          <a:p>
            <a:endParaRPr lang="en-US" dirty="0" smtClean="0"/>
          </a:p>
          <a:p>
            <a:r>
              <a:rPr lang="en-US" dirty="0" smtClean="0"/>
              <a:t>2011,</a:t>
            </a:r>
            <a:r>
              <a:rPr lang="en-US" baseline="0" dirty="0" smtClean="0"/>
              <a:t> Progressive F# Tutorials starts in London. 2012 they come to NYC. </a:t>
            </a:r>
          </a:p>
          <a:p>
            <a:endParaRPr lang="en-US" baseline="0" dirty="0" smtClean="0"/>
          </a:p>
          <a:p>
            <a:r>
              <a:rPr lang="en-US" baseline="0" dirty="0" err="1" smtClean="0"/>
              <a:t>Jet.com's</a:t>
            </a:r>
            <a:r>
              <a:rPr lang="en-US" baseline="0" dirty="0" smtClean="0"/>
              <a:t> CTO also attended and made the choice to use F# then.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74</a:t>
            </a:fld>
            <a:endParaRPr lang="en-US"/>
          </a:p>
        </p:txBody>
      </p:sp>
    </p:spTree>
    <p:extLst>
      <p:ext uri="{BB962C8B-B14F-4D97-AF65-F5344CB8AC3E}">
        <p14:creationId xmlns:p14="http://schemas.microsoft.com/office/powerpoint/2010/main" val="4574388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75</a:t>
            </a:fld>
            <a:endParaRPr lang="en-US"/>
          </a:p>
        </p:txBody>
      </p:sp>
    </p:spTree>
    <p:extLst>
      <p:ext uri="{BB962C8B-B14F-4D97-AF65-F5344CB8AC3E}">
        <p14:creationId xmlns:p14="http://schemas.microsoft.com/office/powerpoint/2010/main" val="2088130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0" i="0" kern="1200" dirty="0" smtClean="0">
                <a:solidFill>
                  <a:schemeClr val="tx1"/>
                </a:solidFill>
                <a:effectLst/>
                <a:latin typeface="+mn-lt"/>
                <a:ea typeface="+mn-ea"/>
                <a:cs typeface="+mn-cs"/>
              </a:rPr>
              <a:t>Around 2012 the solution was to “set F# free as a language, and keep investing in the Visual F# Tools for enterprise use”.  </a:t>
            </a:r>
          </a:p>
          <a:p>
            <a:pPr marL="0" indent="0">
              <a:buFont typeface="Arial" charset="0"/>
              <a:buNone/>
            </a:pPr>
            <a:endParaRPr lang="en-US" sz="1200" b="0" i="0" kern="1200" dirty="0" smtClean="0">
              <a:solidFill>
                <a:schemeClr val="tx1"/>
              </a:solidFill>
              <a:effectLst/>
              <a:latin typeface="+mn-lt"/>
              <a:ea typeface="+mn-ea"/>
              <a:cs typeface="+mn-cs"/>
            </a:endParaRPr>
          </a:p>
          <a:p>
            <a:pPr marL="0" indent="0">
              <a:buFont typeface="Arial" charset="0"/>
              <a:buNone/>
            </a:pPr>
            <a:r>
              <a:rPr lang="en-US" sz="1200" b="0" i="0" kern="1200" dirty="0" smtClean="0">
                <a:solidFill>
                  <a:schemeClr val="tx1"/>
                </a:solidFill>
                <a:effectLst/>
                <a:latin typeface="+mn-lt"/>
                <a:ea typeface="+mn-ea"/>
                <a:cs typeface="+mn-cs"/>
              </a:rPr>
              <a:t>This involves splitting “F#” (language) and “Visual F# Tools”  (packaging and tools) much more carefully and investing in making F# properly open source and cross-platform.</a:t>
            </a:r>
          </a:p>
          <a:p>
            <a:pPr marL="0" indent="0">
              <a:buFont typeface="Arial" charset="0"/>
              <a:buNone/>
            </a:pPr>
            <a:endParaRPr lang="en-US" dirty="0" smtClean="0"/>
          </a:p>
          <a:p>
            <a:pPr marL="0" indent="0">
              <a:buFont typeface="Arial" charset="0"/>
              <a:buNone/>
            </a:pPr>
            <a:r>
              <a:rPr lang="en-US" sz="1200" b="0" i="0" kern="1200" dirty="0" smtClean="0">
                <a:solidFill>
                  <a:schemeClr val="tx1"/>
                </a:solidFill>
                <a:effectLst/>
                <a:latin typeface="+mn-lt"/>
                <a:ea typeface="+mn-ea"/>
                <a:cs typeface="+mn-cs"/>
              </a:rPr>
              <a:t>Initially Don expected only a handful of people would use F# cross-platform and contribute to it.  It’s now rapidly becoming the normal way to use it – a really incredible success story that’s caught us by surprise</a:t>
            </a:r>
          </a:p>
          <a:p>
            <a:pPr marL="0" indent="0">
              <a:buFont typeface="Arial" charset="0"/>
              <a:buNone/>
            </a:pPr>
            <a:r>
              <a:rPr lang="en-US" sz="1200" b="0" i="0" kern="1200" dirty="0" smtClean="0">
                <a:solidFill>
                  <a:schemeClr val="tx1"/>
                </a:solidFill>
                <a:effectLst/>
                <a:latin typeface="+mn-lt"/>
                <a:ea typeface="+mn-ea"/>
                <a:cs typeface="+mn-cs"/>
              </a:rPr>
              <a:t> </a:t>
            </a:r>
          </a:p>
          <a:p>
            <a:pPr marL="0" indent="0">
              <a:buFont typeface="Arial" charset="0"/>
              <a:buNone/>
            </a:pPr>
            <a:r>
              <a:rPr lang="en-US" sz="1200" b="0" i="0" kern="1200" dirty="0" smtClean="0">
                <a:solidFill>
                  <a:schemeClr val="tx1"/>
                </a:solidFill>
                <a:effectLst/>
                <a:latin typeface="+mn-lt"/>
                <a:ea typeface="+mn-ea"/>
                <a:cs typeface="+mn-cs"/>
              </a:rPr>
              <a:t>The Visual F# IDE Tool, .NET itself and C# have all followed suit to be open source and cross-platform.</a:t>
            </a: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76</a:t>
            </a:fld>
            <a:endParaRPr lang="en-US"/>
          </a:p>
        </p:txBody>
      </p:sp>
    </p:spTree>
    <p:extLst>
      <p:ext uri="{BB962C8B-B14F-4D97-AF65-F5344CB8AC3E}">
        <p14:creationId xmlns:p14="http://schemas.microsoft.com/office/powerpoint/2010/main" val="13154777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Lincoln Atkinson, </a:t>
            </a:r>
            <a:r>
              <a:rPr lang="en-US" dirty="0" smtClean="0"/>
              <a:t>was part </a:t>
            </a:r>
            <a:r>
              <a:rPr lang="en-US" dirty="0" smtClean="0"/>
              <a:t>of F# team at</a:t>
            </a:r>
            <a:r>
              <a:rPr lang="en-US" baseline="0" dirty="0" smtClean="0"/>
              <a:t> Microsoft.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77</a:t>
            </a:fld>
            <a:endParaRPr lang="en-US"/>
          </a:p>
        </p:txBody>
      </p:sp>
    </p:spTree>
    <p:extLst>
      <p:ext uri="{BB962C8B-B14F-4D97-AF65-F5344CB8AC3E}">
        <p14:creationId xmlns:p14="http://schemas.microsoft.com/office/powerpoint/2010/main" val="15787842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Community-driven!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79</a:t>
            </a:fld>
            <a:endParaRPr lang="en-US"/>
          </a:p>
        </p:txBody>
      </p:sp>
    </p:spTree>
    <p:extLst>
      <p:ext uri="{BB962C8B-B14F-4D97-AF65-F5344CB8AC3E}">
        <p14:creationId xmlns:p14="http://schemas.microsoft.com/office/powerpoint/2010/main" val="12511430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80</a:t>
            </a:fld>
            <a:endParaRPr lang="en-US"/>
          </a:p>
        </p:txBody>
      </p:sp>
    </p:spTree>
    <p:extLst>
      <p:ext uri="{BB962C8B-B14F-4D97-AF65-F5344CB8AC3E}">
        <p14:creationId xmlns:p14="http://schemas.microsoft.com/office/powerpoint/2010/main" val="636360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Tomas, Gustavo, &amp; Evelina </a:t>
            </a:r>
            <a:r>
              <a:rPr lang="en-US" sz="1200" kern="1200" dirty="0" err="1" smtClean="0">
                <a:solidFill>
                  <a:schemeClr val="tx1"/>
                </a:solidFill>
                <a:latin typeface="+mn-lt"/>
                <a:ea typeface="+mn-ea"/>
                <a:cs typeface="+mn-cs"/>
              </a:rPr>
              <a:t>Fsharp.Data</a:t>
            </a:r>
            <a:r>
              <a:rPr lang="en-US" sz="1200" kern="1200" dirty="0" smtClean="0">
                <a:solidFill>
                  <a:schemeClr val="tx1"/>
                </a:solidFill>
                <a:latin typeface="+mn-lt"/>
                <a:ea typeface="+mn-ea"/>
                <a:cs typeface="+mn-cs"/>
              </a:rPr>
              <a:t> stuffs. Howard, R; Isaac, the Azure ones; Ross, ridiculousness;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Dmitry's is distinctive for its use of T-SQL (rather than </a:t>
            </a:r>
            <a:r>
              <a:rPr lang="en-US" sz="1200" kern="1200" dirty="0" err="1" smtClean="0">
                <a:solidFill>
                  <a:schemeClr val="tx1"/>
                </a:solidFill>
                <a:latin typeface="+mn-lt"/>
                <a:ea typeface="+mn-ea"/>
                <a:cs typeface="+mn-cs"/>
              </a:rPr>
              <a:t>LInQ</a:t>
            </a:r>
            <a:r>
              <a:rPr lang="en-US" sz="1200" kern="1200" dirty="0" smtClean="0">
                <a:solidFill>
                  <a:schemeClr val="tx1"/>
                </a:solidFill>
                <a:latin typeface="+mn-lt"/>
                <a:ea typeface="+mn-ea"/>
                <a:cs typeface="+mn-cs"/>
              </a:rPr>
              <a:t> or simple</a:t>
            </a:r>
            <a:r>
              <a:rPr lang="en-US" sz="1200" kern="1200" baseline="0" dirty="0" smtClean="0">
                <a:solidFill>
                  <a:schemeClr val="tx1"/>
                </a:solidFill>
                <a:latin typeface="+mn-lt"/>
                <a:ea typeface="+mn-ea"/>
                <a:cs typeface="+mn-cs"/>
              </a:rPr>
              <a:t> ADO.NET) </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Tomas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really showed people how to </a:t>
            </a:r>
            <a:r>
              <a:rPr lang="en-US" sz="1200" kern="1200" dirty="0" err="1" smtClean="0">
                <a:solidFill>
                  <a:schemeClr val="tx1"/>
                </a:solidFill>
                <a:latin typeface="+mn-lt"/>
                <a:ea typeface="+mn-ea"/>
                <a:cs typeface="+mn-cs"/>
              </a:rPr>
              <a:t>auth</a:t>
            </a:r>
            <a:r>
              <a:rPr lang="en-US" sz="1200" kern="1200" dirty="0" smtClean="0">
                <a:solidFill>
                  <a:schemeClr val="tx1"/>
                </a:solidFill>
                <a:latin typeface="+mn-lt"/>
                <a:ea typeface="+mn-ea"/>
                <a:cs typeface="+mn-cs"/>
              </a:rPr>
              <a:t> TPs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Keith did a bunch of work with Don on the "provides types" set of classes that for sort of a TP dev SDK</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81</a:t>
            </a:fld>
            <a:endParaRPr lang="en-US"/>
          </a:p>
        </p:txBody>
      </p:sp>
    </p:spTree>
    <p:extLst>
      <p:ext uri="{BB962C8B-B14F-4D97-AF65-F5344CB8AC3E}">
        <p14:creationId xmlns:p14="http://schemas.microsoft.com/office/powerpoint/2010/main" val="12692987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82</a:t>
            </a:fld>
            <a:endParaRPr lang="en-US"/>
          </a:p>
        </p:txBody>
      </p:sp>
    </p:spTree>
    <p:extLst>
      <p:ext uri="{BB962C8B-B14F-4D97-AF65-F5344CB8AC3E}">
        <p14:creationId xmlns:p14="http://schemas.microsoft.com/office/powerpoint/2010/main" val="841592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17F5F5-1637-D943-A0B1-0036320B32DD}" type="slidenum">
              <a:rPr lang="en-US" smtClean="0"/>
              <a:t>83</a:t>
            </a:fld>
            <a:endParaRPr lang="en-US"/>
          </a:p>
        </p:txBody>
      </p:sp>
    </p:spTree>
    <p:extLst>
      <p:ext uri="{BB962C8B-B14F-4D97-AF65-F5344CB8AC3E}">
        <p14:creationId xmlns:p14="http://schemas.microsoft.com/office/powerpoint/2010/main" val="374688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Lots</a:t>
            </a:r>
            <a:r>
              <a:rPr lang="en-US" sz="1200" b="0" i="0" kern="1200" baseline="0" dirty="0" smtClean="0">
                <a:solidFill>
                  <a:schemeClr val="tx1"/>
                </a:solidFill>
                <a:effectLst/>
                <a:latin typeface="+mn-lt"/>
                <a:ea typeface="+mn-ea"/>
                <a:cs typeface="+mn-cs"/>
              </a:rPr>
              <a:t> of f</a:t>
            </a:r>
            <a:r>
              <a:rPr lang="en-US" sz="1200" b="0" i="0" kern="1200" dirty="0" smtClean="0">
                <a:solidFill>
                  <a:schemeClr val="tx1"/>
                </a:solidFill>
                <a:effectLst/>
                <a:latin typeface="+mn-lt"/>
                <a:ea typeface="+mn-ea"/>
                <a:cs typeface="+mn-cs"/>
              </a:rPr>
              <a:t>ormalization </a:t>
            </a:r>
            <a:r>
              <a:rPr lang="en-US" sz="1200" b="0" i="0" kern="1200" dirty="0" smtClean="0">
                <a:solidFill>
                  <a:schemeClr val="tx1"/>
                </a:solidFill>
                <a:effectLst/>
                <a:latin typeface="+mn-lt"/>
                <a:ea typeface="+mn-ea"/>
                <a:cs typeface="+mn-cs"/>
              </a:rPr>
              <a:t>and notation</a:t>
            </a:r>
            <a:r>
              <a:rPr lang="en-US" sz="1200" b="0" i="0" kern="1200" baseline="0" dirty="0" smtClean="0">
                <a:solidFill>
                  <a:schemeClr val="tx1"/>
                </a:solidFill>
                <a:effectLst/>
                <a:latin typeface="+mn-lt"/>
                <a:ea typeface="+mn-ea"/>
                <a:cs typeface="+mn-cs"/>
              </a:rPr>
              <a:t> happening now. </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Frege</a:t>
            </a:r>
            <a:r>
              <a:rPr lang="en-US" sz="1200" b="0" i="0" kern="1200" dirty="0" smtClean="0">
                <a:solidFill>
                  <a:schemeClr val="tx1"/>
                </a:solidFill>
                <a:effectLst/>
                <a:latin typeface="+mn-lt"/>
                <a:ea typeface="+mn-ea"/>
                <a:cs typeface="+mn-cs"/>
              </a:rPr>
              <a:t> invented axiomatic predicate logic</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also introduced the concept of currying. </a:t>
            </a:r>
            <a:endParaRPr lang="en-US" sz="1200" b="0" i="0" kern="1200" dirty="0" smtClean="0">
              <a:solidFill>
                <a:schemeClr val="tx1"/>
              </a:solidFill>
              <a:effectLst/>
              <a:latin typeface="+mn-lt"/>
              <a:ea typeface="+mn-ea"/>
              <a:cs typeface="+mn-cs"/>
            </a:endParaRPr>
          </a:p>
          <a:p>
            <a:r>
              <a:rPr lang="en-US" dirty="0" smtClean="0"/>
              <a:t>----</a:t>
            </a:r>
          </a:p>
          <a:p>
            <a:r>
              <a:rPr lang="en-US" dirty="0" smtClean="0"/>
              <a:t>1889:</a:t>
            </a:r>
            <a:r>
              <a:rPr lang="en-US" baseline="0" dirty="0" smtClean="0"/>
              <a:t> </a:t>
            </a:r>
            <a:r>
              <a:rPr lang="en-US" baseline="0" dirty="0" err="1" smtClean="0"/>
              <a:t>Peano</a:t>
            </a:r>
            <a:r>
              <a:rPr lang="en-US" baseline="0" dirty="0" smtClean="0"/>
              <a:t> presents his axioms around the natural numbers.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1891: He started the </a:t>
            </a:r>
            <a:r>
              <a:rPr lang="en-US" sz="1200" b="0" i="0" u="none" strike="noStrike" kern="1200" dirty="0" err="1" smtClean="0">
                <a:solidFill>
                  <a:schemeClr val="tx1"/>
                </a:solidFill>
                <a:effectLst/>
                <a:latin typeface="+mn-lt"/>
                <a:ea typeface="+mn-ea"/>
                <a:cs typeface="+mn-cs"/>
              </a:rPr>
              <a:t>Formulario</a:t>
            </a:r>
            <a:r>
              <a:rPr lang="en-US" sz="1200" b="0" i="0" u="none" strike="noStrike" kern="1200" dirty="0" smtClean="0">
                <a:solidFill>
                  <a:schemeClr val="tx1"/>
                </a:solidFill>
                <a:effectLst/>
                <a:latin typeface="+mn-lt"/>
                <a:ea typeface="+mn-ea"/>
                <a:cs typeface="+mn-cs"/>
              </a:rPr>
              <a:t> Project</a:t>
            </a:r>
            <a:r>
              <a:rPr lang="en-US" sz="1200" b="0" i="0" kern="1200" dirty="0" smtClean="0">
                <a:solidFill>
                  <a:schemeClr val="tx1"/>
                </a:solidFill>
                <a:effectLst/>
                <a:latin typeface="+mn-lt"/>
                <a:ea typeface="+mn-ea"/>
                <a:cs typeface="+mn-cs"/>
              </a:rPr>
              <a:t>: an "Encyclopedia of Mathematics", with all known formulae &amp; theorems. New notation invented by </a:t>
            </a:r>
            <a:r>
              <a:rPr lang="en-US" sz="1200" b="0" i="0" kern="1200" dirty="0" err="1" smtClean="0">
                <a:solidFill>
                  <a:schemeClr val="tx1"/>
                </a:solidFill>
                <a:effectLst/>
                <a:latin typeface="+mn-lt"/>
                <a:ea typeface="+mn-ea"/>
                <a:cs typeface="+mn-cs"/>
              </a:rPr>
              <a:t>Peano</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Peano</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also became frustrated with publishing delays (he demanded that formulae be printed on one line) that he buys a printing press</a:t>
            </a:r>
            <a:r>
              <a:rPr lang="en-US" sz="1200" b="0" i="0" kern="1200" dirty="0" smtClean="0">
                <a:solidFill>
                  <a:schemeClr val="tx1"/>
                </a:solidFill>
                <a:effectLst/>
                <a:latin typeface="+mn-lt"/>
                <a:ea typeface="+mn-ea"/>
                <a:cs typeface="+mn-cs"/>
              </a:rPr>
              <a:t>.</a:t>
            </a:r>
            <a:endParaRPr lang="en-US" dirty="0" smtClean="0"/>
          </a:p>
        </p:txBody>
      </p:sp>
      <p:sp>
        <p:nvSpPr>
          <p:cNvPr id="4" name="Slide Number Placeholder 3"/>
          <p:cNvSpPr>
            <a:spLocks noGrp="1"/>
          </p:cNvSpPr>
          <p:nvPr>
            <p:ph type="sldNum" sz="quarter" idx="10"/>
          </p:nvPr>
        </p:nvSpPr>
        <p:spPr/>
        <p:txBody>
          <a:bodyPr/>
          <a:lstStyle/>
          <a:p>
            <a:fld id="{B017F5F5-1637-D943-A0B1-0036320B32DD}" type="slidenum">
              <a:rPr lang="en-US" smtClean="0"/>
              <a:t>8</a:t>
            </a:fld>
            <a:endParaRPr lang="en-US"/>
          </a:p>
        </p:txBody>
      </p:sp>
    </p:spTree>
    <p:extLst>
      <p:ext uri="{BB962C8B-B14F-4D97-AF65-F5344CB8AC3E}">
        <p14:creationId xmlns:p14="http://schemas.microsoft.com/office/powerpoint/2010/main" val="1418691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Students: Hermann Weyl, </a:t>
            </a:r>
            <a:r>
              <a:rPr lang="en-US" sz="1200" b="0" i="0" kern="1200" dirty="0" smtClean="0">
                <a:solidFill>
                  <a:schemeClr val="tx1"/>
                </a:solidFill>
                <a:effectLst/>
                <a:latin typeface="+mn-lt"/>
                <a:ea typeface="+mn-ea"/>
                <a:cs typeface="+mn-cs"/>
              </a:rPr>
              <a:t>Emanuel</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Lasker</a:t>
            </a:r>
            <a:r>
              <a:rPr lang="en-US" sz="1200" b="0" i="0" kern="1200" dirty="0" smtClean="0">
                <a:solidFill>
                  <a:schemeClr val="tx1"/>
                </a:solidFill>
                <a:effectLst/>
                <a:latin typeface="+mn-lt"/>
                <a:ea typeface="+mn-ea"/>
                <a:cs typeface="+mn-cs"/>
              </a:rPr>
              <a:t>, Ernst </a:t>
            </a:r>
            <a:r>
              <a:rPr lang="en-US" sz="1200" b="0" i="0" kern="1200" dirty="0" err="1" smtClean="0">
                <a:solidFill>
                  <a:schemeClr val="tx1"/>
                </a:solidFill>
                <a:effectLst/>
                <a:latin typeface="+mn-lt"/>
                <a:ea typeface="+mn-ea"/>
                <a:cs typeface="+mn-cs"/>
              </a:rPr>
              <a:t>Zermelo</a:t>
            </a:r>
            <a:r>
              <a:rPr lang="en-US" sz="1200" b="0" i="0" kern="1200" dirty="0" smtClean="0">
                <a:solidFill>
                  <a:schemeClr val="tx1"/>
                </a:solidFill>
                <a:effectLst/>
                <a:latin typeface="+mn-lt"/>
                <a:ea typeface="+mn-ea"/>
                <a:cs typeface="+mn-cs"/>
              </a:rPr>
              <a:t>, Carl Gustav Hempel</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Haskell Curry. </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John von Neumann</a:t>
            </a:r>
            <a:r>
              <a:rPr lang="en-US" sz="1200" b="0" i="0" kern="1200" dirty="0" smtClean="0">
                <a:solidFill>
                  <a:schemeClr val="tx1"/>
                </a:solidFill>
                <a:effectLst/>
                <a:latin typeface="+mn-lt"/>
                <a:ea typeface="+mn-ea"/>
                <a:cs typeface="+mn-cs"/>
              </a:rPr>
              <a:t> was his assistant.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Social circle included Emmy </a:t>
            </a:r>
            <a:r>
              <a:rPr lang="en-US" sz="1200" b="0" i="0" kern="1200" dirty="0" err="1" smtClean="0">
                <a:solidFill>
                  <a:schemeClr val="tx1"/>
                </a:solidFill>
                <a:effectLst/>
                <a:latin typeface="+mn-lt"/>
                <a:ea typeface="+mn-ea"/>
                <a:cs typeface="+mn-cs"/>
              </a:rPr>
              <a:t>Noether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Alonzo </a:t>
            </a:r>
            <a:r>
              <a:rPr lang="en-US" sz="1200" b="0" i="0" kern="1200" dirty="0" smtClean="0">
                <a:solidFill>
                  <a:schemeClr val="tx1"/>
                </a:solidFill>
                <a:effectLst/>
                <a:latin typeface="+mn-lt"/>
                <a:ea typeface="+mn-ea"/>
                <a:cs typeface="+mn-cs"/>
              </a:rPr>
              <a:t>Church</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Moses </a:t>
            </a:r>
            <a:r>
              <a:rPr lang="en-US" sz="1200" b="0" i="0" kern="1200" dirty="0" err="1" smtClean="0">
                <a:solidFill>
                  <a:schemeClr val="tx1"/>
                </a:solidFill>
                <a:effectLst/>
                <a:latin typeface="+mn-lt"/>
                <a:ea typeface="+mn-ea"/>
                <a:cs typeface="+mn-cs"/>
              </a:rPr>
              <a:t>Schönfinkel</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17F5F5-1637-D943-A0B1-0036320B32DD}" type="slidenum">
              <a:rPr lang="en-US" smtClean="0"/>
              <a:t>9</a:t>
            </a:fld>
            <a:endParaRPr lang="en-US"/>
          </a:p>
        </p:txBody>
      </p:sp>
    </p:spTree>
    <p:extLst>
      <p:ext uri="{BB962C8B-B14F-4D97-AF65-F5344CB8AC3E}">
        <p14:creationId xmlns:p14="http://schemas.microsoft.com/office/powerpoint/2010/main" val="562328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199" y="4960137"/>
            <a:ext cx="9001287"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10070274" y="4960137"/>
            <a:ext cx="1740725"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7DE6118-2437-4B30-8E3C-4D2BE6020583}" type="datetimeFigureOut">
              <a:rPr lang="en-US" smtClean="0"/>
              <a:pPr/>
              <a:t>7/2/16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49546-A627-5E46-AA84-E916F3C8042C}" type="slidenum">
              <a:rPr lang="en-US" smtClean="0"/>
              <a:t>‹#›</a:t>
            </a:fld>
            <a:endParaRPr lang="en-US"/>
          </a:p>
        </p:txBody>
      </p:sp>
      <p:sp>
        <p:nvSpPr>
          <p:cNvPr id="13" name="Rectangle 12"/>
          <p:cNvSpPr/>
          <p:nvPr/>
        </p:nvSpPr>
        <p:spPr>
          <a:xfrm>
            <a:off x="0" y="-1"/>
            <a:ext cx="12192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9764380" y="5275982"/>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1408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49546-A627-5E46-AA84-E916F3C8042C}" type="slidenum">
              <a:rPr lang="en-US" smtClean="0"/>
              <a:t>‹#›</a:t>
            </a:fld>
            <a:endParaRPr lang="en-US"/>
          </a:p>
        </p:txBody>
      </p:sp>
    </p:spTree>
    <p:extLst>
      <p:ext uri="{BB962C8B-B14F-4D97-AF65-F5344CB8AC3E}">
        <p14:creationId xmlns:p14="http://schemas.microsoft.com/office/powerpoint/2010/main" val="731087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49546-A627-5E46-AA84-E916F3C8042C}"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70991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2">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3144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O BULLETS">
    <p:spTree>
      <p:nvGrpSpPr>
        <p:cNvPr id="1" name=""/>
        <p:cNvGrpSpPr/>
        <p:nvPr/>
      </p:nvGrpSpPr>
      <p:grpSpPr>
        <a:xfrm>
          <a:off x="0" y="0"/>
          <a:ext cx="0" cy="0"/>
          <a:chOff x="0" y="0"/>
          <a:chExt cx="0" cy="0"/>
        </a:xfrm>
      </p:grpSpPr>
      <p:sp>
        <p:nvSpPr>
          <p:cNvPr id="2" name="Title 1"/>
          <p:cNvSpPr>
            <a:spLocks noGrp="1"/>
          </p:cNvSpPr>
          <p:nvPr>
            <p:ph type="title"/>
          </p:nvPr>
        </p:nvSpPr>
        <p:spPr>
          <a:xfrm>
            <a:off x="311759" y="300567"/>
            <a:ext cx="10245405" cy="1143000"/>
          </a:xfrm>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76249546-A627-5E46-AA84-E916F3C8042C}" type="slidenum">
              <a:rPr lang="en-US" smtClean="0"/>
              <a:t>‹#›</a:t>
            </a:fld>
            <a:endParaRPr lang="en-US"/>
          </a:p>
        </p:txBody>
      </p:sp>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a:p>
        </p:txBody>
      </p:sp>
    </p:spTree>
    <p:extLst>
      <p:ext uri="{BB962C8B-B14F-4D97-AF65-F5344CB8AC3E}">
        <p14:creationId xmlns:p14="http://schemas.microsoft.com/office/powerpoint/2010/main" val="94796395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s">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416552" y="4654296"/>
            <a:ext cx="6537960" cy="1216152"/>
          </a:xfrm>
        </p:spPr>
        <p:txBody>
          <a:bodyPr/>
          <a:lstStyle>
            <a:lvl1pPr marL="0" indent="0" algn="r">
              <a:lnSpc>
                <a:spcPct val="100000"/>
              </a:lnSpc>
              <a:spcBef>
                <a:spcPts val="0"/>
              </a:spcBef>
              <a:buNone/>
              <a:defRPr sz="3200" b="0" i="0">
                <a:solidFill>
                  <a:schemeClr val="accent2"/>
                </a:solidFill>
                <a:latin typeface="Graphik" charset="0"/>
                <a:ea typeface="Graphik" charset="0"/>
                <a:cs typeface="Graphi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quote attribution</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49546-A627-5E46-AA84-E916F3C8042C}" type="slidenum">
              <a:rPr lang="en-US" smtClean="0"/>
              <a:t>‹#›</a:t>
            </a:fld>
            <a:endParaRPr lang="en-US"/>
          </a:p>
        </p:txBody>
      </p:sp>
      <p:sp>
        <p:nvSpPr>
          <p:cNvPr id="9" name="Content Placeholder 8"/>
          <p:cNvSpPr>
            <a:spLocks noGrp="1"/>
          </p:cNvSpPr>
          <p:nvPr>
            <p:ph sz="quarter" idx="13" hasCustomPrompt="1"/>
          </p:nvPr>
        </p:nvSpPr>
        <p:spPr>
          <a:xfrm>
            <a:off x="1115568" y="1901952"/>
            <a:ext cx="9692640" cy="2752344"/>
          </a:xfrm>
        </p:spPr>
        <p:txBody>
          <a:bodyPr/>
          <a:lstStyle>
            <a:lvl1pPr marL="320040" marR="0" indent="0" algn="l" defTabSz="609585" rtl="0" eaLnBrk="1" fontAlgn="auto" latinLnBrk="0" hangingPunct="1">
              <a:lnSpc>
                <a:spcPct val="100000"/>
              </a:lnSpc>
              <a:spcBef>
                <a:spcPts val="0"/>
              </a:spcBef>
              <a:spcAft>
                <a:spcPts val="0"/>
              </a:spcAft>
              <a:buClrTx/>
              <a:buSzPct val="65000"/>
              <a:buFont typeface="Arial" charset="0"/>
              <a:buNone/>
              <a:tabLst/>
              <a:defRPr sz="3200" baseline="0">
                <a:latin typeface="+mj-lt"/>
              </a:defRPr>
            </a:lvl1pPr>
          </a:lstStyle>
          <a:p>
            <a:pPr marL="764110" marR="0" lvl="0" indent="-457200" algn="l" defTabSz="609585" rtl="0" eaLnBrk="1" fontAlgn="auto" latinLnBrk="0" hangingPunct="1">
              <a:lnSpc>
                <a:spcPct val="90000"/>
              </a:lnSpc>
              <a:spcBef>
                <a:spcPts val="1733"/>
              </a:spcBef>
              <a:spcAft>
                <a:spcPts val="0"/>
              </a:spcAft>
              <a:buClrTx/>
              <a:buSzPct val="65000"/>
              <a:buFont typeface="Arial" charset="0"/>
              <a:buNone/>
              <a:tabLst/>
              <a:defRPr/>
            </a:pPr>
            <a:r>
              <a:rPr lang="en-US" dirty="0" smtClean="0"/>
              <a:t>Click to edit quote</a:t>
            </a:r>
            <a:endParaRPr lang="en-US" dirty="0"/>
          </a:p>
        </p:txBody>
      </p:sp>
    </p:spTree>
    <p:extLst>
      <p:ext uri="{BB962C8B-B14F-4D97-AF65-F5344CB8AC3E}">
        <p14:creationId xmlns:p14="http://schemas.microsoft.com/office/powerpoint/2010/main" val="24896417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ULLETS SMALL">
    <p:spTree>
      <p:nvGrpSpPr>
        <p:cNvPr id="1" name=""/>
        <p:cNvGrpSpPr/>
        <p:nvPr/>
      </p:nvGrpSpPr>
      <p:grpSpPr>
        <a:xfrm>
          <a:off x="0" y="0"/>
          <a:ext cx="0" cy="0"/>
          <a:chOff x="0" y="0"/>
          <a:chExt cx="0" cy="0"/>
        </a:xfrm>
      </p:grpSpPr>
      <p:sp>
        <p:nvSpPr>
          <p:cNvPr id="2" name="Title 1"/>
          <p:cNvSpPr>
            <a:spLocks noGrp="1"/>
          </p:cNvSpPr>
          <p:nvPr>
            <p:ph type="title"/>
          </p:nvPr>
        </p:nvSpPr>
        <p:spPr>
          <a:xfrm>
            <a:off x="311759" y="300567"/>
            <a:ext cx="10245405" cy="1143000"/>
          </a:xfrm>
        </p:spPr>
        <p:txBody>
          <a:bodyPr rIns="0"/>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76249546-A627-5E46-AA84-E916F3C8042C}" type="slidenum">
              <a:rPr lang="en-US" smtClean="0"/>
              <a:t>‹#›</a:t>
            </a:fld>
            <a:endParaRPr lang="en-US"/>
          </a:p>
        </p:txBody>
      </p:sp>
      <p:sp>
        <p:nvSpPr>
          <p:cNvPr id="5" name="Text Placeholder 2"/>
          <p:cNvSpPr>
            <a:spLocks noGrp="1"/>
          </p:cNvSpPr>
          <p:nvPr>
            <p:ph idx="1"/>
          </p:nvPr>
        </p:nvSpPr>
        <p:spPr>
          <a:xfrm>
            <a:off x="311772" y="1626130"/>
            <a:ext cx="10969786" cy="4689593"/>
          </a:xfrm>
          <a:prstGeom prst="rect">
            <a:avLst/>
          </a:prstGeom>
        </p:spPr>
        <p:txBody>
          <a:bodyPr vert="horz" lIns="0" tIns="0" rIns="0" bIns="0" rtlCol="0">
            <a:noAutofit/>
          </a:bodyPr>
          <a:lstStyle>
            <a:lvl1pPr>
              <a:spcBef>
                <a:spcPts val="1333"/>
              </a:spcBef>
              <a:defRPr sz="2133"/>
            </a:lvl1pPr>
            <a:lvl2pPr>
              <a:spcBef>
                <a:spcPts val="1333"/>
              </a:spcBef>
              <a:defRPr sz="2133"/>
            </a:lvl2pPr>
            <a:lvl3pPr>
              <a:spcBef>
                <a:spcPts val="1333"/>
              </a:spcBef>
              <a:defRPr sz="2133">
                <a:solidFill>
                  <a:schemeClr val="accent1"/>
                </a:solidFill>
              </a:defRPr>
            </a:lvl3pPr>
            <a:lvl4pPr>
              <a:spcBef>
                <a:spcPts val="1333"/>
              </a:spcBef>
              <a:defRPr sz="2133"/>
            </a:lvl4pPr>
            <a:lvl5pPr>
              <a:spcBef>
                <a:spcPts val="1333"/>
              </a:spcBef>
              <a:defRPr sz="2133">
                <a:solidFill>
                  <a:schemeClr val="tx1"/>
                </a:solidFill>
              </a:defRPr>
            </a:lvl5pPr>
            <a:lvl6pPr>
              <a:spcBef>
                <a:spcPts val="1333"/>
              </a:spcBef>
              <a:defRPr sz="2133"/>
            </a:lvl6pPr>
            <a:lvl7pPr>
              <a:spcBef>
                <a:spcPts val="1333"/>
              </a:spcBef>
              <a:defRPr sz="2133">
                <a:solidFill>
                  <a:schemeClr val="tx1"/>
                </a:solidFill>
              </a:defRPr>
            </a:lvl7pPr>
            <a:lvl8pPr>
              <a:spcBef>
                <a:spcPts val="1333"/>
              </a:spcBef>
              <a:defRPr sz="2133">
                <a:latin typeface="+mn-lt"/>
              </a:defRPr>
            </a:lvl8pPr>
            <a:lvl9pPr>
              <a:spcBef>
                <a:spcPts val="1333"/>
              </a:spcBef>
              <a:defRPr sz="2133">
                <a:latin typeface="+mj-lt"/>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Footer Placeholder 6"/>
          <p:cNvSpPr>
            <a:spLocks noGrp="1"/>
          </p:cNvSpPr>
          <p:nvPr>
            <p:ph type="ftr" sz="quarter" idx="11"/>
          </p:nvPr>
        </p:nvSpPr>
        <p:spPr/>
        <p:txBody>
          <a:bodyPr/>
          <a:lstStyle>
            <a:lvl1pPr>
              <a:defRPr>
                <a:latin typeface="Graphik Light"/>
                <a:cs typeface="Graphik Light"/>
              </a:defRPr>
            </a:lvl1pPr>
          </a:lstStyle>
          <a:p>
            <a:endParaRPr lang="en-US"/>
          </a:p>
        </p:txBody>
      </p:sp>
    </p:spTree>
    <p:extLst>
      <p:ext uri="{BB962C8B-B14F-4D97-AF65-F5344CB8AC3E}">
        <p14:creationId xmlns:p14="http://schemas.microsoft.com/office/powerpoint/2010/main" val="8165527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49546-A627-5E46-AA84-E916F3C8042C}" type="slidenum">
              <a:rPr lang="en-US" smtClean="0"/>
              <a:t>‹#›</a:t>
            </a:fld>
            <a:endParaRPr lang="en-US"/>
          </a:p>
        </p:txBody>
      </p:sp>
    </p:spTree>
    <p:extLst>
      <p:ext uri="{BB962C8B-B14F-4D97-AF65-F5344CB8AC3E}">
        <p14:creationId xmlns:p14="http://schemas.microsoft.com/office/powerpoint/2010/main" val="1295002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7/2/16</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249546-A627-5E46-AA84-E916F3C8042C}" type="slidenum">
              <a:rPr lang="en-US" smtClean="0"/>
              <a:t>‹#›</a:t>
            </a:fld>
            <a:endParaRPr lang="en-US"/>
          </a:p>
        </p:txBody>
      </p:sp>
      <p:sp>
        <p:nvSpPr>
          <p:cNvPr id="10" name="Rectangle 9"/>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7876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7/2/16</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249546-A627-5E46-AA84-E916F3C8042C}" type="slidenum">
              <a:rPr lang="en-US" smtClean="0"/>
              <a:t>‹#›</a:t>
            </a:fld>
            <a:endParaRPr lang="en-US"/>
          </a:p>
        </p:txBody>
      </p:sp>
    </p:spTree>
    <p:extLst>
      <p:ext uri="{BB962C8B-B14F-4D97-AF65-F5344CB8AC3E}">
        <p14:creationId xmlns:p14="http://schemas.microsoft.com/office/powerpoint/2010/main" val="518007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7/2/16</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249546-A627-5E46-AA84-E916F3C8042C}" type="slidenum">
              <a:rPr lang="en-US" smtClean="0"/>
              <a:t>‹#›</a:t>
            </a:fld>
            <a:endParaRPr lang="en-US"/>
          </a:p>
        </p:txBody>
      </p:sp>
    </p:spTree>
    <p:extLst>
      <p:ext uri="{BB962C8B-B14F-4D97-AF65-F5344CB8AC3E}">
        <p14:creationId xmlns:p14="http://schemas.microsoft.com/office/powerpoint/2010/main" val="246103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7/2/16</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249546-A627-5E46-AA84-E916F3C8042C}" type="slidenum">
              <a:rPr lang="en-US" smtClean="0"/>
              <a:t>‹#›</a:t>
            </a:fld>
            <a:endParaRPr lang="en-US"/>
          </a:p>
        </p:txBody>
      </p:sp>
    </p:spTree>
    <p:extLst>
      <p:ext uri="{BB962C8B-B14F-4D97-AF65-F5344CB8AC3E}">
        <p14:creationId xmlns:p14="http://schemas.microsoft.com/office/powerpoint/2010/main" val="212138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7/2/16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82075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7/2/16</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249546-A627-5E46-AA84-E916F3C8042C}" type="slidenum">
              <a:rPr lang="en-US" smtClean="0"/>
              <a:t>‹#›</a:t>
            </a:fld>
            <a:endParaRPr lang="en-US"/>
          </a:p>
        </p:txBody>
      </p:sp>
    </p:spTree>
    <p:extLst>
      <p:ext uri="{BB962C8B-B14F-4D97-AF65-F5344CB8AC3E}">
        <p14:creationId xmlns:p14="http://schemas.microsoft.com/office/powerpoint/2010/main" val="1147033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7/2/16</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76249546-A627-5E46-AA84-E916F3C8042C}"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960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7DE6118-2437-4B30-8E3C-4D2BE6020583}" type="datetimeFigureOut">
              <a:rPr lang="en-US" smtClean="0"/>
              <a:pPr/>
              <a:t>7/2/16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6249546-A627-5E46-AA84-E916F3C8042C}"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037926"/>
      </p:ext>
    </p:extLst>
  </p:cSld>
  <p:clrMap bg1="dk1" tx1="lt1" bg2="dk2" tx2="lt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4" r:id="rId13"/>
    <p:sldLayoutId id="2147484185" r:id="rId14"/>
    <p:sldLayoutId id="2147484187" r:id="rId15"/>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A_Mathematician's_Apology" TargetMode="External"/><Relationship Id="rId4" Type="http://schemas.openxmlformats.org/officeDocument/2006/relationships/hyperlink" Target="https://en.wikipedia.org/wiki/International_Standard_Book_Number" TargetMode="External"/><Relationship Id="rId5" Type="http://schemas.openxmlformats.org/officeDocument/2006/relationships/hyperlink" Target="https://en.wikipedia.org/wiki/Special:BookSources/978-0-521-42706-7" TargetMode="External"/><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tif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tif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0.tiff"/></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9.tiff"/></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6.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8.tiff"/><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50.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tiff"/><Relationship Id="rId5" Type="http://schemas.openxmlformats.org/officeDocument/2006/relationships/image" Target="../media/image54.tiff"/><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hyperlink" Target="http://web.archive.org/web/20160304195137/http:/research.microsoft.com/apps/pubs/default.aspx?id=192598" TargetMode="External"/><Relationship Id="rId4" Type="http://schemas.openxmlformats.org/officeDocument/2006/relationships/hyperlink" Target="http://web.archive.org/web/20160304195137/http:/research.microsoft.com/apps/pubs/default.aspx?id=192597" TargetMode="External"/><Relationship Id="rId5" Type="http://schemas.openxmlformats.org/officeDocument/2006/relationships/hyperlink" Target="http://web.archive.org/web/20160304195137/http:/research.microsoft.com/apps/pubs/default.aspx?id=192596" TargetMode="External"/><Relationship Id="rId6" Type="http://schemas.openxmlformats.org/officeDocument/2006/relationships/hyperlink" Target="http://web.archive.org/web/20160304195137/http:/research.microsoft.com/apps/pubs/default.aspx?id=173076" TargetMode="External"/><Relationship Id="rId7" Type="http://schemas.openxmlformats.org/officeDocument/2006/relationships/hyperlink" Target="http://web.archive.org/web/20160304195137/http:/research.microsoft.com/apps/pubs/default.aspx?id=217376" TargetMode="External"/><Relationship Id="rId8" Type="http://schemas.openxmlformats.org/officeDocument/2006/relationships/hyperlink" Target="http://web.archive.org/web/20160304195137/http:/research.microsoft.com/apps/pubs/default.aspx?id=217377" TargetMode="External"/><Relationship Id="rId9" Type="http://schemas.openxmlformats.org/officeDocument/2006/relationships/hyperlink" Target="http://web.archive.org/web/20160304195137/http:/research.microsoft.com/apps/pubs/default.aspx?id=147194" TargetMode="External"/><Relationship Id="rId10" Type="http://schemas.openxmlformats.org/officeDocument/2006/relationships/hyperlink" Target="http://web.archive.org/web/20160304195137/http:/research.microsoft.com/apps/pubs/default.aspx?id=147195" TargetMode="External"/><Relationship Id="rId11" Type="http://schemas.openxmlformats.org/officeDocument/2006/relationships/hyperlink" Target="http://web.archive.org/web/20160304195137/http:/research.microsoft.com/apps/pubs/default.aspx?id=79948" TargetMode="External"/><Relationship Id="rId1" Type="http://schemas.openxmlformats.org/officeDocument/2006/relationships/slideLayout" Target="../slideLayouts/slideLayout2.xml"/><Relationship Id="rId2" Type="http://schemas.openxmlformats.org/officeDocument/2006/relationships/hyperlink" Target="http://web.archive.org/web/20160304195137/http:/research.microsoft.com/apps/pubs/default.aspx?id=217375"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3" Type="http://schemas.openxmlformats.org/officeDocument/2006/relationships/image" Target="../media/image63.tiff"/><Relationship Id="rId4" Type="http://schemas.openxmlformats.org/officeDocument/2006/relationships/image" Target="../media/image64.tiff"/><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3" Type="http://schemas.openxmlformats.org/officeDocument/2006/relationships/image" Target="../media/image65.tiff"/><Relationship Id="rId4" Type="http://schemas.openxmlformats.org/officeDocument/2006/relationships/image" Target="../media/image66.png"/><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tiff"/><Relationship Id="rId5" Type="http://schemas.openxmlformats.org/officeDocument/2006/relationships/image" Target="../media/image70.tiff"/><Relationship Id="rId6" Type="http://schemas.openxmlformats.org/officeDocument/2006/relationships/image" Target="../media/image71.tiff"/><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74.tiff"/><Relationship Id="rId4" Type="http://schemas.openxmlformats.org/officeDocument/2006/relationships/image" Target="../media/image70.tiff"/><Relationship Id="rId5" Type="http://schemas.openxmlformats.org/officeDocument/2006/relationships/image" Target="../media/image75.tiff"/><Relationship Id="rId6" Type="http://schemas.openxmlformats.org/officeDocument/2006/relationships/image" Target="../media/image76.tiff"/><Relationship Id="rId7" Type="http://schemas.openxmlformats.org/officeDocument/2006/relationships/image" Target="../media/image77.tiff"/><Relationship Id="rId8" Type="http://schemas.openxmlformats.org/officeDocument/2006/relationships/image" Target="../media/image78.tiff"/><Relationship Id="rId9" Type="http://schemas.openxmlformats.org/officeDocument/2006/relationships/image" Target="../media/image79.tiff"/><Relationship Id="rId10" Type="http://schemas.openxmlformats.org/officeDocument/2006/relationships/image" Target="../media/image80.tiff"/><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82.xml.rels><?xml version="1.0" encoding="UTF-8" standalone="yes"?>
<Relationships xmlns="http://schemas.openxmlformats.org/package/2006/relationships"><Relationship Id="rId3" Type="http://schemas.openxmlformats.org/officeDocument/2006/relationships/hyperlink" Target="http://fsharp.org/" TargetMode="External"/><Relationship Id="rId4" Type="http://schemas.openxmlformats.org/officeDocument/2006/relationships/hyperlink" Target="http://fsharpforfunandprofit.com/" TargetMode="External"/><Relationship Id="rId5" Type="http://schemas.openxmlformats.org/officeDocument/2006/relationships/hyperlink" Target="http://c4fsharp.net" TargetMode="External"/><Relationship Id="rId6" Type="http://schemas.openxmlformats.org/officeDocument/2006/relationships/hyperlink" Target="http://fssnip.net" TargetMode="External"/><Relationship Id="rId7" Type="http://schemas.openxmlformats.org/officeDocument/2006/relationships/hyperlink" Target="http://github.com/fsprojects" TargetMode="External"/><Relationship Id="rId8" Type="http://schemas.openxmlformats.org/officeDocument/2006/relationships/image" Target="../media/image81.tiff"/><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dirty="0" smtClean="0"/>
              <a:t>A History of </a:t>
            </a:r>
            <a:r>
              <a:rPr lang="en-US" dirty="0" smtClean="0"/>
              <a:t>F</a:t>
            </a:r>
            <a:r>
              <a:rPr lang="en-US" dirty="0" smtClean="0"/>
              <a:t>#</a:t>
            </a:r>
            <a:br>
              <a:rPr lang="en-US" dirty="0" smtClean="0"/>
            </a:br>
            <a:r>
              <a:rPr lang="en-US" sz="4000" dirty="0" smtClean="0">
                <a:solidFill>
                  <a:schemeClr val="accent3"/>
                </a:solidFill>
              </a:rPr>
              <a:t>From Euclid to type providers</a:t>
            </a:r>
            <a:endParaRPr lang="en-US" sz="4000" dirty="0">
              <a:solidFill>
                <a:schemeClr val="accent3"/>
              </a:solidFill>
            </a:endParaRPr>
          </a:p>
        </p:txBody>
      </p:sp>
      <p:sp>
        <p:nvSpPr>
          <p:cNvPr id="5" name="Subtitle 4"/>
          <p:cNvSpPr>
            <a:spLocks noGrp="1"/>
          </p:cNvSpPr>
          <p:nvPr>
            <p:ph type="subTitle" idx="1"/>
          </p:nvPr>
        </p:nvSpPr>
        <p:spPr/>
        <p:txBody>
          <a:bodyPr/>
          <a:lstStyle/>
          <a:p>
            <a:r>
              <a:rPr lang="en-US" b="1" dirty="0">
                <a:solidFill>
                  <a:schemeClr val="accent1"/>
                </a:solidFill>
              </a:rPr>
              <a:t>Rachel Reese </a:t>
            </a:r>
            <a:endParaRPr lang="en-US" b="1" dirty="0" smtClean="0">
              <a:solidFill>
                <a:schemeClr val="accent1"/>
              </a:solidFill>
            </a:endParaRPr>
          </a:p>
          <a:p>
            <a:r>
              <a:rPr lang="en-US" b="1" dirty="0" smtClean="0">
                <a:solidFill>
                  <a:schemeClr val="accent1"/>
                </a:solidFill>
              </a:rPr>
              <a:t>@</a:t>
            </a:r>
            <a:r>
              <a:rPr lang="en-US" b="1" dirty="0">
                <a:solidFill>
                  <a:schemeClr val="accent1"/>
                </a:solidFill>
              </a:rPr>
              <a:t>rachelreese </a:t>
            </a:r>
            <a:endParaRPr lang="en-US" b="1" dirty="0" smtClean="0">
              <a:solidFill>
                <a:schemeClr val="accent1"/>
              </a:solidFill>
            </a:endParaRPr>
          </a:p>
          <a:p>
            <a:r>
              <a:rPr lang="en-US" b="1" dirty="0" err="1" smtClean="0">
                <a:solidFill>
                  <a:schemeClr val="accent1"/>
                </a:solidFill>
              </a:rPr>
              <a:t>rachelree.se</a:t>
            </a:r>
            <a:endParaRPr lang="en-US" b="1" dirty="0">
              <a:solidFill>
                <a:schemeClr val="accent1"/>
              </a:solidFill>
            </a:endParaRPr>
          </a:p>
        </p:txBody>
      </p:sp>
    </p:spTree>
    <p:extLst>
      <p:ext uri="{BB962C8B-B14F-4D97-AF65-F5344CB8AC3E}">
        <p14:creationId xmlns:p14="http://schemas.microsoft.com/office/powerpoint/2010/main" val="95053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Moses </a:t>
            </a:r>
            <a:r>
              <a:rPr lang="en-US" dirty="0" err="1" smtClean="0"/>
              <a:t>Schönfinkel</a:t>
            </a:r>
            <a:r>
              <a:rPr lang="en-US" dirty="0" smtClean="0"/>
              <a:t>, 1889-1942</a:t>
            </a:r>
            <a:endParaRPr lang="en-US" dirty="0"/>
          </a:p>
        </p:txBody>
      </p:sp>
      <p:pic>
        <p:nvPicPr>
          <p:cNvPr id="3" name="Picture 2"/>
          <p:cNvPicPr>
            <a:picLocks noChangeAspect="1"/>
          </p:cNvPicPr>
          <p:nvPr/>
        </p:nvPicPr>
        <p:blipFill>
          <a:blip r:embed="rId3"/>
          <a:stretch>
            <a:fillRect/>
          </a:stretch>
        </p:blipFill>
        <p:spPr>
          <a:xfrm>
            <a:off x="5157045" y="2529514"/>
            <a:ext cx="1877910" cy="2722969"/>
          </a:xfrm>
          <a:prstGeom prst="rect">
            <a:avLst/>
          </a:prstGeom>
        </p:spPr>
      </p:pic>
    </p:spTree>
    <p:extLst>
      <p:ext uri="{BB962C8B-B14F-4D97-AF65-F5344CB8AC3E}">
        <p14:creationId xmlns:p14="http://schemas.microsoft.com/office/powerpoint/2010/main" val="269092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Hilbert’s 23 questions, 1900</a:t>
            </a:r>
            <a:endParaRPr lang="en-US" dirty="0"/>
          </a:p>
        </p:txBody>
      </p:sp>
      <p:sp>
        <p:nvSpPr>
          <p:cNvPr id="3" name="Content Placeholder 2"/>
          <p:cNvSpPr>
            <a:spLocks noGrp="1"/>
          </p:cNvSpPr>
          <p:nvPr>
            <p:ph idx="1"/>
          </p:nvPr>
        </p:nvSpPr>
        <p:spPr/>
        <p:txBody>
          <a:bodyPr/>
          <a:lstStyle/>
          <a:p>
            <a:r>
              <a:rPr lang="en-US" sz="2400" dirty="0"/>
              <a:t>1900: Hilbert poses his "23 questions" (now known as Hilbert's problems) at the Second International Congress of Mathematicians in Paris in 1900. </a:t>
            </a:r>
            <a:endParaRPr lang="en-US" dirty="0" smtClean="0"/>
          </a:p>
          <a:p>
            <a:r>
              <a:rPr lang="en-US" dirty="0" smtClean="0"/>
              <a:t>The </a:t>
            </a:r>
            <a:r>
              <a:rPr lang="en-US" dirty="0" smtClean="0"/>
              <a:t>second is simply, “Prove that the axioms of mathematics are consistent.”  </a:t>
            </a:r>
            <a:endParaRPr lang="en-US" dirty="0"/>
          </a:p>
        </p:txBody>
      </p:sp>
    </p:spTree>
    <p:extLst>
      <p:ext uri="{BB962C8B-B14F-4D97-AF65-F5344CB8AC3E}">
        <p14:creationId xmlns:p14="http://schemas.microsoft.com/office/powerpoint/2010/main" val="1266002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Principia Mathematica, 1910</a:t>
            </a:r>
            <a:endParaRPr lang="en-US" dirty="0"/>
          </a:p>
        </p:txBody>
      </p:sp>
      <p:pic>
        <p:nvPicPr>
          <p:cNvPr id="3" name="Picture 2"/>
          <p:cNvPicPr>
            <a:picLocks noChangeAspect="1"/>
          </p:cNvPicPr>
          <p:nvPr/>
        </p:nvPicPr>
        <p:blipFill>
          <a:blip r:embed="rId3"/>
          <a:stretch>
            <a:fillRect/>
          </a:stretch>
        </p:blipFill>
        <p:spPr>
          <a:xfrm>
            <a:off x="333196" y="2084832"/>
            <a:ext cx="10160000" cy="42291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97514" y="1063518"/>
            <a:ext cx="2058405" cy="3049063"/>
          </a:xfrm>
          <a:prstGeom prst="rect">
            <a:avLst/>
          </a:prstGeom>
        </p:spPr>
      </p:pic>
      <p:pic>
        <p:nvPicPr>
          <p:cNvPr id="8" name="Picture 7"/>
          <p:cNvPicPr>
            <a:picLocks noChangeAspect="1"/>
          </p:cNvPicPr>
          <p:nvPr/>
        </p:nvPicPr>
        <p:blipFill>
          <a:blip r:embed="rId5"/>
          <a:stretch>
            <a:fillRect/>
          </a:stretch>
        </p:blipFill>
        <p:spPr>
          <a:xfrm>
            <a:off x="7647803" y="585216"/>
            <a:ext cx="2280360" cy="2560404"/>
          </a:xfrm>
          <a:prstGeom prst="rect">
            <a:avLst/>
          </a:prstGeom>
        </p:spPr>
      </p:pic>
    </p:spTree>
    <p:extLst>
      <p:ext uri="{BB962C8B-B14F-4D97-AF65-F5344CB8AC3E}">
        <p14:creationId xmlns:p14="http://schemas.microsoft.com/office/powerpoint/2010/main" val="491844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ubtitle 4"/>
          <p:cNvSpPr>
            <a:spLocks noGrp="1"/>
          </p:cNvSpPr>
          <p:nvPr>
            <p:ph type="subTitle" idx="4294967295"/>
          </p:nvPr>
        </p:nvSpPr>
        <p:spPr>
          <a:xfrm>
            <a:off x="2788351" y="5061097"/>
            <a:ext cx="9212262" cy="1594883"/>
          </a:xfrm>
        </p:spPr>
        <p:txBody>
          <a:bodyPr>
            <a:noAutofit/>
          </a:bodyPr>
          <a:lstStyle/>
          <a:p>
            <a:pPr marL="0" indent="0" algn="r">
              <a:lnSpc>
                <a:spcPct val="100000"/>
              </a:lnSpc>
              <a:spcBef>
                <a:spcPts val="0"/>
              </a:spcBef>
              <a:spcAft>
                <a:spcPts val="0"/>
              </a:spcAft>
            </a:pPr>
            <a:r>
              <a:rPr lang="en-US" sz="2400" i="1" dirty="0"/>
              <a:t>Hardy, G. H. (2004) [1940</a:t>
            </a:r>
            <a:r>
              <a:rPr lang="en-US" sz="2400" i="1" dirty="0" smtClean="0"/>
              <a:t>].</a:t>
            </a:r>
          </a:p>
          <a:p>
            <a:pPr marL="0" indent="0" algn="r">
              <a:lnSpc>
                <a:spcPct val="100000"/>
              </a:lnSpc>
              <a:spcBef>
                <a:spcPts val="0"/>
              </a:spcBef>
              <a:spcAft>
                <a:spcPts val="0"/>
              </a:spcAft>
            </a:pPr>
            <a:r>
              <a:rPr lang="en-US" sz="2400" i="1" dirty="0" smtClean="0">
                <a:hlinkClick r:id="rId3" tooltip="A Mathematician's Apology"/>
              </a:rPr>
              <a:t>A </a:t>
            </a:r>
            <a:r>
              <a:rPr lang="en-US" sz="2400" i="1" dirty="0">
                <a:hlinkClick r:id="rId3" tooltip="A Mathematician's Apology"/>
              </a:rPr>
              <a:t>Mathematician's Apology</a:t>
            </a:r>
            <a:r>
              <a:rPr lang="en-US" sz="2400" i="1" dirty="0"/>
              <a:t>. </a:t>
            </a:r>
            <a:endParaRPr lang="en-US" sz="2400" i="1" dirty="0" smtClean="0"/>
          </a:p>
          <a:p>
            <a:pPr marL="0" indent="0" algn="r">
              <a:lnSpc>
                <a:spcPct val="100000"/>
              </a:lnSpc>
              <a:spcBef>
                <a:spcPts val="0"/>
              </a:spcBef>
              <a:spcAft>
                <a:spcPts val="0"/>
              </a:spcAft>
            </a:pPr>
            <a:r>
              <a:rPr lang="en-US" sz="2400" i="1" dirty="0" smtClean="0"/>
              <a:t>Cambridge</a:t>
            </a:r>
            <a:r>
              <a:rPr lang="en-US" sz="2400" i="1" dirty="0"/>
              <a:t>: University Press. p. 83</a:t>
            </a:r>
            <a:r>
              <a:rPr lang="en-US" sz="2400" i="1" dirty="0" smtClean="0"/>
              <a:t>.</a:t>
            </a:r>
          </a:p>
          <a:p>
            <a:pPr marL="0" indent="0" algn="r">
              <a:lnSpc>
                <a:spcPct val="100000"/>
              </a:lnSpc>
              <a:spcBef>
                <a:spcPts val="0"/>
              </a:spcBef>
              <a:spcAft>
                <a:spcPts val="0"/>
              </a:spcAft>
            </a:pPr>
            <a:r>
              <a:rPr lang="en-US" sz="2400" i="1" dirty="0" smtClean="0">
                <a:hlinkClick r:id="rId4" tooltip="International Standard Book Number"/>
              </a:rPr>
              <a:t>ISBN</a:t>
            </a:r>
            <a:r>
              <a:rPr lang="en-US" sz="2400" i="1" dirty="0"/>
              <a:t> </a:t>
            </a:r>
            <a:r>
              <a:rPr lang="en-US" sz="2400" i="1" dirty="0">
                <a:hlinkClick r:id="rId5" tooltip="Special:BookSources/978-0-521-42706-7"/>
              </a:rPr>
              <a:t>978-0-521-42706-7</a:t>
            </a:r>
            <a:r>
              <a:rPr lang="en-US" sz="2400" i="1" dirty="0" smtClean="0"/>
              <a:t>.</a:t>
            </a:r>
            <a:endParaRPr lang="en-US" sz="2400" dirty="0"/>
          </a:p>
        </p:txBody>
      </p:sp>
      <p:sp>
        <p:nvSpPr>
          <p:cNvPr id="3" name="Content Placeholder 2"/>
          <p:cNvSpPr>
            <a:spLocks noGrp="1"/>
          </p:cNvSpPr>
          <p:nvPr>
            <p:ph sz="quarter" idx="4294967295"/>
          </p:nvPr>
        </p:nvSpPr>
        <p:spPr>
          <a:xfrm>
            <a:off x="1250156" y="488950"/>
            <a:ext cx="9691688" cy="4398963"/>
          </a:xfrm>
        </p:spPr>
        <p:txBody>
          <a:bodyPr vert="horz" lIns="45720" tIns="45720" rIns="45720" bIns="45720" rtlCol="0">
            <a:noAutofit/>
          </a:bodyPr>
          <a:lstStyle/>
          <a:p>
            <a:r>
              <a:rPr lang="en-US" sz="3600" dirty="0" smtClean="0">
                <a:latin typeface="+mj-lt"/>
              </a:rPr>
              <a:t>I can remember Bertrand Russell telling me of a horrible dream. He was in the top floor of the University Library, about A.D. 2100. A library assistant was going round the shelves carrying an enormous bucket, taking down books, glancing at them, restoring them to the shelves or dumping them into the bucket. At last he came to three large volumes which Russell could recognize as the last surviving copy of Principia Mathematica. He took down one of the volumes, turned over a few pages, seemed puzzled for a moment by the curious symbolism, closed the volume, balanced it in his hand and hesitated....</a:t>
            </a:r>
            <a:endParaRPr lang="en-US" sz="3600" dirty="0">
              <a:latin typeface="+mj-lt"/>
            </a:endParaRPr>
          </a:p>
        </p:txBody>
      </p:sp>
    </p:spTree>
    <p:extLst>
      <p:ext uri="{BB962C8B-B14F-4D97-AF65-F5344CB8AC3E}">
        <p14:creationId xmlns:p14="http://schemas.microsoft.com/office/powerpoint/2010/main" val="18794780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Hilbert’s Second Problem, redux. 1928.</a:t>
            </a:r>
            <a:endParaRPr lang="en-US" dirty="0"/>
          </a:p>
        </p:txBody>
      </p:sp>
      <p:sp>
        <p:nvSpPr>
          <p:cNvPr id="3" name="Content Placeholder 2"/>
          <p:cNvSpPr>
            <a:spLocks noGrp="1"/>
          </p:cNvSpPr>
          <p:nvPr>
            <p:ph idx="1"/>
          </p:nvPr>
        </p:nvSpPr>
        <p:spPr/>
        <p:txBody>
          <a:bodyPr/>
          <a:lstStyle/>
          <a:p>
            <a:r>
              <a:rPr lang="en-US" dirty="0" smtClean="0"/>
              <a:t>Recasts his second problem into three questions: </a:t>
            </a:r>
          </a:p>
          <a:p>
            <a:r>
              <a:rPr lang="en-US" dirty="0" smtClean="0"/>
              <a:t>1) Is mathematics complete?</a:t>
            </a:r>
          </a:p>
          <a:p>
            <a:r>
              <a:rPr lang="en-US" dirty="0" smtClean="0"/>
              <a:t>2) Is mathematics consistent? </a:t>
            </a:r>
          </a:p>
          <a:p>
            <a:r>
              <a:rPr lang="en-US" dirty="0" smtClean="0"/>
              <a:t>3) Is mathematics decidable? </a:t>
            </a:r>
            <a:endParaRPr lang="en-US" dirty="0"/>
          </a:p>
        </p:txBody>
      </p:sp>
    </p:spTree>
    <p:extLst>
      <p:ext uri="{BB962C8B-B14F-4D97-AF65-F5344CB8AC3E}">
        <p14:creationId xmlns:p14="http://schemas.microsoft.com/office/powerpoint/2010/main" val="876529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1930s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029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solidFill>
                  <a:schemeClr val="tx1"/>
                </a:solidFill>
              </a:rPr>
              <a:t>Gödel’s incompleteness theorems, 1931</a:t>
            </a:r>
            <a:endParaRPr lang="en-US" dirty="0"/>
          </a:p>
        </p:txBody>
      </p:sp>
      <p:pic>
        <p:nvPicPr>
          <p:cNvPr id="5" name="Picture 4"/>
          <p:cNvPicPr>
            <a:picLocks noChangeAspect="1"/>
          </p:cNvPicPr>
          <p:nvPr/>
        </p:nvPicPr>
        <p:blipFill>
          <a:blip r:embed="rId3"/>
          <a:stretch>
            <a:fillRect/>
          </a:stretch>
        </p:blipFill>
        <p:spPr>
          <a:xfrm>
            <a:off x="4187258" y="2084832"/>
            <a:ext cx="3393812" cy="4322308"/>
          </a:xfrm>
          <a:prstGeom prst="rect">
            <a:avLst/>
          </a:prstGeom>
        </p:spPr>
      </p:pic>
    </p:spTree>
    <p:extLst>
      <p:ext uri="{BB962C8B-B14F-4D97-AF65-F5344CB8AC3E}">
        <p14:creationId xmlns:p14="http://schemas.microsoft.com/office/powerpoint/2010/main" val="3790291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Gödel started a </a:t>
            </a:r>
            <a:r>
              <a:rPr lang="en-US" dirty="0" smtClean="0"/>
              <a:t>fad</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852472220"/>
              </p:ext>
            </p:extLst>
          </p:nvPr>
        </p:nvGraphicFramePr>
        <p:xfrm>
          <a:off x="399351" y="1710661"/>
          <a:ext cx="10969625" cy="4684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p:cNvSpPr/>
          <p:nvPr/>
        </p:nvSpPr>
        <p:spPr>
          <a:xfrm>
            <a:off x="2466754" y="4082903"/>
            <a:ext cx="2828260" cy="277509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468140" y="4082903"/>
            <a:ext cx="2828260" cy="277509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5617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Undefinability</a:t>
            </a:r>
            <a:r>
              <a:rPr lang="en-US" dirty="0" smtClean="0"/>
              <a:t> Theorem, 1936</a:t>
            </a:r>
            <a:endParaRPr lang="en-US" dirty="0"/>
          </a:p>
        </p:txBody>
      </p:sp>
      <p:sp>
        <p:nvSpPr>
          <p:cNvPr id="3" name="Content Placeholder 2"/>
          <p:cNvSpPr>
            <a:spLocks noGrp="1"/>
          </p:cNvSpPr>
          <p:nvPr>
            <p:ph idx="1"/>
          </p:nvPr>
        </p:nvSpPr>
        <p:spPr/>
        <p:txBody>
          <a:bodyPr/>
          <a:lstStyle/>
          <a:p>
            <a:r>
              <a:rPr lang="en-US" dirty="0" smtClean="0"/>
              <a:t>Arithmetical truth cannot be defined in arithmetic. </a:t>
            </a:r>
          </a:p>
        </p:txBody>
      </p:sp>
    </p:spTree>
    <p:extLst>
      <p:ext uri="{BB962C8B-B14F-4D97-AF65-F5344CB8AC3E}">
        <p14:creationId xmlns:p14="http://schemas.microsoft.com/office/powerpoint/2010/main" val="13613835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Gödel started a fad</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878487402"/>
              </p:ext>
            </p:extLst>
          </p:nvPr>
        </p:nvGraphicFramePr>
        <p:xfrm>
          <a:off x="399351" y="1710661"/>
          <a:ext cx="10969625" cy="4684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a:xfrm>
            <a:off x="6528391" y="4053017"/>
            <a:ext cx="2828260" cy="277509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621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54102" y="4654296"/>
            <a:ext cx="8700410" cy="1216152"/>
          </a:xfrm>
        </p:spPr>
        <p:txBody>
          <a:bodyPr>
            <a:normAutofit fontScale="70000" lnSpcReduction="20000"/>
          </a:bodyPr>
          <a:lstStyle/>
          <a:p>
            <a:r>
              <a:rPr lang="en-US" dirty="0" smtClean="0"/>
              <a:t>Gul A. Agha. </a:t>
            </a:r>
          </a:p>
          <a:p>
            <a:r>
              <a:rPr lang="en-US" i="1" dirty="0" smtClean="0"/>
              <a:t>Actors, a model of concurrent computation in distributed systems. </a:t>
            </a:r>
          </a:p>
          <a:p>
            <a:r>
              <a:rPr lang="en-US" dirty="0" smtClean="0"/>
              <a:t>Ph.D. dissertation. March 1985. </a:t>
            </a:r>
            <a:endParaRPr lang="en-US" dirty="0"/>
          </a:p>
        </p:txBody>
      </p:sp>
      <p:sp>
        <p:nvSpPr>
          <p:cNvPr id="4" name="Content Placeholder 3"/>
          <p:cNvSpPr>
            <a:spLocks noGrp="1"/>
          </p:cNvSpPr>
          <p:nvPr>
            <p:ph sz="quarter" idx="13"/>
          </p:nvPr>
        </p:nvSpPr>
        <p:spPr/>
        <p:txBody>
          <a:bodyPr/>
          <a:lstStyle/>
          <a:p>
            <a:r>
              <a:rPr lang="en-US" dirty="0" smtClean="0"/>
              <a:t>By and large, the goal of introducing new programming languages has been to make it simpler to express more complex behavior. </a:t>
            </a:r>
            <a:endParaRPr lang="en-US" dirty="0"/>
          </a:p>
        </p:txBody>
      </p:sp>
    </p:spTree>
    <p:extLst>
      <p:ext uri="{BB962C8B-B14F-4D97-AF65-F5344CB8AC3E}">
        <p14:creationId xmlns:p14="http://schemas.microsoft.com/office/powerpoint/2010/main" val="1533327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Alan Turing &amp; Halting </a:t>
            </a:r>
            <a:r>
              <a:rPr lang="en-US" dirty="0" smtClean="0"/>
              <a:t>problem, 1936</a:t>
            </a:r>
            <a:endParaRPr lang="en-US" dirty="0"/>
          </a:p>
        </p:txBody>
      </p:sp>
      <p:sp>
        <p:nvSpPr>
          <p:cNvPr id="3" name="Content Placeholder 2"/>
          <p:cNvSpPr>
            <a:spLocks noGrp="1"/>
          </p:cNvSpPr>
          <p:nvPr>
            <p:ph idx="1"/>
          </p:nvPr>
        </p:nvSpPr>
        <p:spPr>
          <a:xfrm>
            <a:off x="1024129" y="2286000"/>
            <a:ext cx="5865770" cy="4023360"/>
          </a:xfrm>
        </p:spPr>
        <p:txBody>
          <a:bodyPr/>
          <a:lstStyle/>
          <a:p>
            <a:r>
              <a:rPr lang="en-US" dirty="0" smtClean="0"/>
              <a:t>Can you determine, from a description of an arbitrary computer program and an input, whether the program will finish running or continue to run forever? </a:t>
            </a:r>
            <a:endParaRPr lang="en-US" dirty="0"/>
          </a:p>
        </p:txBody>
      </p:sp>
      <p:pic>
        <p:nvPicPr>
          <p:cNvPr id="4" name="Picture 3"/>
          <p:cNvPicPr>
            <a:picLocks noChangeAspect="1"/>
          </p:cNvPicPr>
          <p:nvPr/>
        </p:nvPicPr>
        <p:blipFill>
          <a:blip r:embed="rId3"/>
          <a:stretch>
            <a:fillRect/>
          </a:stretch>
        </p:blipFill>
        <p:spPr>
          <a:xfrm>
            <a:off x="8126678" y="2084832"/>
            <a:ext cx="3058774" cy="3975974"/>
          </a:xfrm>
          <a:prstGeom prst="rect">
            <a:avLst/>
          </a:prstGeom>
        </p:spPr>
      </p:pic>
    </p:spTree>
    <p:extLst>
      <p:ext uri="{BB962C8B-B14F-4D97-AF65-F5344CB8AC3E}">
        <p14:creationId xmlns:p14="http://schemas.microsoft.com/office/powerpoint/2010/main" val="6031795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Gödel started a fad</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878487402"/>
              </p:ext>
            </p:extLst>
          </p:nvPr>
        </p:nvGraphicFramePr>
        <p:xfrm>
          <a:off x="399351" y="1710661"/>
          <a:ext cx="10969625" cy="4684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7759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Entscheidungsproblem, 1936</a:t>
            </a:r>
            <a:endParaRPr lang="en-US" dirty="0"/>
          </a:p>
        </p:txBody>
      </p:sp>
      <p:sp>
        <p:nvSpPr>
          <p:cNvPr id="4" name="Content Placeholder 3"/>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Can an algorithm be derived that takes a statement of first-order logic, and determines whether that statement is valid in every structure satisfying the axioms?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dirty="0" smtClean="0"/>
              <a:t>-- or -- </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Can a given statement be proven from the axioms, using the rules of logic?  </a:t>
            </a:r>
            <a:endParaRPr lang="en-US" dirty="0"/>
          </a:p>
        </p:txBody>
      </p:sp>
    </p:spTree>
    <p:extLst>
      <p:ext uri="{BB962C8B-B14F-4D97-AF65-F5344CB8AC3E}">
        <p14:creationId xmlns:p14="http://schemas.microsoft.com/office/powerpoint/2010/main" val="594884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Alonzo </a:t>
            </a:r>
            <a:r>
              <a:rPr lang="en-US" dirty="0" smtClean="0"/>
              <a:t>Church</a:t>
            </a:r>
            <a:endParaRPr lang="en-US" dirty="0"/>
          </a:p>
        </p:txBody>
      </p:sp>
      <p:pic>
        <p:nvPicPr>
          <p:cNvPr id="2" name="Picture 1"/>
          <p:cNvPicPr>
            <a:picLocks noChangeAspect="1"/>
          </p:cNvPicPr>
          <p:nvPr/>
        </p:nvPicPr>
        <p:blipFill>
          <a:blip r:embed="rId3"/>
          <a:stretch>
            <a:fillRect/>
          </a:stretch>
        </p:blipFill>
        <p:spPr>
          <a:xfrm>
            <a:off x="4753421" y="2276218"/>
            <a:ext cx="2984500" cy="3987800"/>
          </a:xfrm>
          <a:prstGeom prst="rect">
            <a:avLst/>
          </a:prstGeom>
        </p:spPr>
      </p:pic>
    </p:spTree>
    <p:extLst>
      <p:ext uri="{BB962C8B-B14F-4D97-AF65-F5344CB8AC3E}">
        <p14:creationId xmlns:p14="http://schemas.microsoft.com/office/powerpoint/2010/main" val="11807410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1940s &amp; 1950s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78867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computers</a:t>
            </a:r>
            <a:endParaRPr lang="en-US" dirty="0"/>
          </a:p>
        </p:txBody>
      </p:sp>
      <p:sp>
        <p:nvSpPr>
          <p:cNvPr id="3" name="Content Placeholder 2"/>
          <p:cNvSpPr>
            <a:spLocks noGrp="1"/>
          </p:cNvSpPr>
          <p:nvPr>
            <p:ph idx="1"/>
          </p:nvPr>
        </p:nvSpPr>
        <p:spPr/>
        <p:txBody>
          <a:bodyPr/>
          <a:lstStyle/>
          <a:p>
            <a:r>
              <a:rPr lang="en-US" dirty="0" smtClean="0"/>
              <a:t>Z1, Z2, Z3: Z1 proposed 1935, Z3 delivered 1941</a:t>
            </a:r>
          </a:p>
          <a:p>
            <a:r>
              <a:rPr lang="en-US" dirty="0" smtClean="0"/>
              <a:t>ENIAC: 1943 (proposed) 1946 (delivered)</a:t>
            </a:r>
          </a:p>
          <a:p>
            <a:r>
              <a:rPr lang="en-US" dirty="0" smtClean="0"/>
              <a:t>EDVAC: 1944 (proposed) 1949 (delivered)</a:t>
            </a:r>
          </a:p>
          <a:p>
            <a:r>
              <a:rPr lang="en-US" dirty="0"/>
              <a:t>Manchester Baby: 1946 (proposed) 1948 (delivered) </a:t>
            </a:r>
          </a:p>
          <a:p>
            <a:r>
              <a:rPr lang="en-US" dirty="0" smtClean="0"/>
              <a:t>EDSAC: 1946 (proposed) 1949 (delivered) </a:t>
            </a:r>
          </a:p>
          <a:p>
            <a:r>
              <a:rPr lang="en-US" dirty="0" smtClean="0"/>
              <a:t>Pilot ACE: 1950 (delivered)</a:t>
            </a:r>
            <a:endParaRPr lang="en-US" dirty="0"/>
          </a:p>
        </p:txBody>
      </p:sp>
    </p:spTree>
    <p:extLst>
      <p:ext uri="{BB962C8B-B14F-4D97-AF65-F5344CB8AC3E}">
        <p14:creationId xmlns:p14="http://schemas.microsoft.com/office/powerpoint/2010/main" val="21332406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John von Neumann, 1903-1957</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25598" y="2084832"/>
            <a:ext cx="5140805" cy="4053638"/>
          </a:xfrm>
          <a:prstGeom prst="rect">
            <a:avLst/>
          </a:prstGeom>
        </p:spPr>
      </p:pic>
    </p:spTree>
    <p:extLst>
      <p:ext uri="{BB962C8B-B14F-4D97-AF65-F5344CB8AC3E}">
        <p14:creationId xmlns:p14="http://schemas.microsoft.com/office/powerpoint/2010/main" val="10629183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Fortran, 1954</a:t>
            </a:r>
            <a:endParaRPr lang="en-US" dirty="0"/>
          </a:p>
        </p:txBody>
      </p:sp>
      <p:pic>
        <p:nvPicPr>
          <p:cNvPr id="4" name="Picture 3"/>
          <p:cNvPicPr>
            <a:picLocks noChangeAspect="1"/>
          </p:cNvPicPr>
          <p:nvPr/>
        </p:nvPicPr>
        <p:blipFill>
          <a:blip r:embed="rId3"/>
          <a:stretch>
            <a:fillRect/>
          </a:stretch>
        </p:blipFill>
        <p:spPr>
          <a:xfrm>
            <a:off x="1386019" y="2084832"/>
            <a:ext cx="9419962" cy="4226446"/>
          </a:xfrm>
          <a:prstGeom prst="rect">
            <a:avLst/>
          </a:prstGeom>
        </p:spPr>
      </p:pic>
    </p:spTree>
    <p:extLst>
      <p:ext uri="{BB962C8B-B14F-4D97-AF65-F5344CB8AC3E}">
        <p14:creationId xmlns:p14="http://schemas.microsoft.com/office/powerpoint/2010/main" val="20404842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FLOW-MATIC, 1955 &amp; </a:t>
            </a:r>
            <a:br>
              <a:rPr lang="en-US" dirty="0" smtClean="0"/>
            </a:br>
            <a:r>
              <a:rPr lang="en-US" dirty="0" smtClean="0"/>
              <a:t>COBOL, 1959</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7286" y="2324223"/>
            <a:ext cx="7153639" cy="401590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02552" y="3232297"/>
            <a:ext cx="3314700" cy="1270000"/>
          </a:xfrm>
          <a:prstGeom prst="rect">
            <a:avLst/>
          </a:prstGeom>
        </p:spPr>
      </p:pic>
    </p:spTree>
    <p:extLst>
      <p:ext uri="{BB962C8B-B14F-4D97-AF65-F5344CB8AC3E}">
        <p14:creationId xmlns:p14="http://schemas.microsoft.com/office/powerpoint/2010/main" val="5332197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Algol, 1958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59000" y="2415953"/>
            <a:ext cx="7874000" cy="3289300"/>
          </a:xfrm>
          <a:prstGeom prst="rect">
            <a:avLst/>
          </a:prstGeom>
        </p:spPr>
      </p:pic>
    </p:spTree>
    <p:extLst>
      <p:ext uri="{BB962C8B-B14F-4D97-AF65-F5344CB8AC3E}">
        <p14:creationId xmlns:p14="http://schemas.microsoft.com/office/powerpoint/2010/main" val="7814521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623" y="0"/>
            <a:ext cx="11044753" cy="6858000"/>
          </a:xfrm>
          <a:prstGeom prst="rect">
            <a:avLst/>
          </a:prstGeom>
        </p:spPr>
      </p:pic>
      <p:sp>
        <p:nvSpPr>
          <p:cNvPr id="3" name="Frame 2"/>
          <p:cNvSpPr/>
          <p:nvPr/>
        </p:nvSpPr>
        <p:spPr>
          <a:xfrm>
            <a:off x="4890977" y="5699051"/>
            <a:ext cx="6911162" cy="531628"/>
          </a:xfrm>
          <a:prstGeom prst="frame">
            <a:avLst>
              <a:gd name="adj1" fmla="val 22119"/>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4805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Lisp, 1958</a:t>
            </a:r>
            <a:endParaRPr lang="en-US" dirty="0"/>
          </a:p>
        </p:txBody>
      </p:sp>
      <p:sp>
        <p:nvSpPr>
          <p:cNvPr id="3" name="Content Placeholder 2"/>
          <p:cNvSpPr>
            <a:spLocks noGrp="1"/>
          </p:cNvSpPr>
          <p:nvPr>
            <p:ph idx="1"/>
          </p:nvPr>
        </p:nvSpPr>
        <p:spPr/>
        <p:txBody>
          <a:bodyPr>
            <a:normAutofit/>
          </a:bodyPr>
          <a:lstStyle/>
          <a:p>
            <a:endParaRPr lang="en-US" sz="2400" dirty="0" smtClean="0"/>
          </a:p>
          <a:p>
            <a:endParaRPr lang="en-US" sz="2400" dirty="0" smtClean="0"/>
          </a:p>
          <a:p>
            <a:r>
              <a:rPr lang="en-US" sz="2400" dirty="0" smtClean="0"/>
              <a:t>“Lisp </a:t>
            </a:r>
            <a:r>
              <a:rPr lang="en-US" sz="2400" dirty="0"/>
              <a:t>is the medium of choice for people who enjoy free style and </a:t>
            </a:r>
            <a:r>
              <a:rPr lang="en-US" sz="2400" dirty="0" smtClean="0"/>
              <a:t>flexibility.” </a:t>
            </a:r>
          </a:p>
          <a:p>
            <a:r>
              <a:rPr lang="en-US" sz="2400" dirty="0" smtClean="0"/>
              <a:t>- Gerald </a:t>
            </a:r>
            <a:r>
              <a:rPr lang="en-US" sz="2400" dirty="0"/>
              <a:t>Jay </a:t>
            </a:r>
            <a:r>
              <a:rPr lang="en-US" sz="2400" dirty="0" err="1"/>
              <a:t>Sussman</a:t>
            </a:r>
            <a:r>
              <a:rPr lang="en-US" sz="2400" dirty="0"/>
              <a:t> (introduction to [Friedman, 1987], p. ix)</a:t>
            </a:r>
          </a:p>
          <a:p>
            <a:endParaRPr lang="en-US" sz="2400" dirty="0" smtClean="0"/>
          </a:p>
          <a:p>
            <a:pPr marL="0" indent="0">
              <a:lnSpc>
                <a:spcPct val="100000"/>
              </a:lnSpc>
              <a:spcBef>
                <a:spcPts val="0"/>
              </a:spcBef>
              <a:spcAft>
                <a:spcPts val="0"/>
              </a:spcAft>
              <a:buClrTx/>
              <a:buSzTx/>
              <a:buNone/>
              <a:defRPr/>
            </a:pPr>
            <a:r>
              <a:rPr lang="en-US" sz="2400" dirty="0"/>
              <a:t>Lisp first had: tree data structures, automatic storage management, dynamic typing, conditionals, higher-order functions, recursion, and the self-hosting compiler. (First? REPL) </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5029" y="2084832"/>
            <a:ext cx="2438400" cy="4191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4128" y="2084832"/>
            <a:ext cx="4254500" cy="825500"/>
          </a:xfrm>
          <a:prstGeom prst="rect">
            <a:avLst/>
          </a:prstGeom>
        </p:spPr>
      </p:pic>
    </p:spTree>
    <p:extLst>
      <p:ext uri="{BB962C8B-B14F-4D97-AF65-F5344CB8AC3E}">
        <p14:creationId xmlns:p14="http://schemas.microsoft.com/office/powerpoint/2010/main" val="13661412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24127" y="585216"/>
            <a:ext cx="10650421" cy="1499616"/>
          </a:xfrm>
        </p:spPr>
        <p:txBody>
          <a:bodyPr/>
          <a:lstStyle/>
          <a:p>
            <a:r>
              <a:rPr lang="en-US" dirty="0" smtClean="0"/>
              <a:t>Mervyn </a:t>
            </a:r>
            <a:r>
              <a:rPr lang="en-US" dirty="0" err="1" smtClean="0"/>
              <a:t>Pragnell’s</a:t>
            </a:r>
            <a:r>
              <a:rPr lang="en-US" dirty="0" smtClean="0"/>
              <a:t> logic study group, Late 1950s</a:t>
            </a:r>
            <a:endParaRPr lang="en-US" dirty="0"/>
          </a:p>
        </p:txBody>
      </p:sp>
      <p:sp>
        <p:nvSpPr>
          <p:cNvPr id="4" name="Content Placeholder 3"/>
          <p:cNvSpPr>
            <a:spLocks noGrp="1"/>
          </p:cNvSpPr>
          <p:nvPr>
            <p:ph idx="1"/>
          </p:nvPr>
        </p:nvSpPr>
        <p:spPr/>
        <p:txBody>
          <a:bodyPr>
            <a:normAutofit/>
          </a:bodyPr>
          <a:lstStyle/>
          <a:p>
            <a:r>
              <a:rPr lang="en-US" dirty="0"/>
              <a:t>The sessions were held illicitly after-hours at </a:t>
            </a:r>
            <a:r>
              <a:rPr lang="en-US" dirty="0" err="1"/>
              <a:t>Birkbeck</a:t>
            </a:r>
            <a:r>
              <a:rPr lang="en-US" dirty="0"/>
              <a:t> College (University of London), without the knowledge or permission of the college authorities. </a:t>
            </a:r>
            <a:r>
              <a:rPr lang="en-US" dirty="0" err="1"/>
              <a:t>Pragnell</a:t>
            </a:r>
            <a:r>
              <a:rPr lang="en-US" dirty="0"/>
              <a:t> knew a lab tech with a key that would let them </a:t>
            </a:r>
            <a:r>
              <a:rPr lang="en-US" dirty="0" smtClean="0"/>
              <a:t>in. </a:t>
            </a:r>
          </a:p>
          <a:p>
            <a:endParaRPr lang="en-US" dirty="0"/>
          </a:p>
          <a:p>
            <a:r>
              <a:rPr lang="en-US" dirty="0" smtClean="0"/>
              <a:t>Members included: Christopher </a:t>
            </a:r>
            <a:r>
              <a:rPr lang="en-US" dirty="0"/>
              <a:t>Strachey, Peter Landin, </a:t>
            </a:r>
            <a:r>
              <a:rPr lang="en-US" dirty="0" smtClean="0"/>
              <a:t>Rod </a:t>
            </a:r>
            <a:r>
              <a:rPr lang="en-US" dirty="0" err="1"/>
              <a:t>Burstall</a:t>
            </a:r>
            <a:r>
              <a:rPr lang="en-US" dirty="0"/>
              <a:t>, Dana Scott, Robin </a:t>
            </a:r>
            <a:r>
              <a:rPr lang="en-US" dirty="0" smtClean="0"/>
              <a:t>Milner</a:t>
            </a:r>
            <a:r>
              <a:rPr lang="en-US" dirty="0"/>
              <a:t> </a:t>
            </a:r>
            <a:r>
              <a:rPr lang="en-US" dirty="0" smtClean="0"/>
              <a:t>(and more)... </a:t>
            </a:r>
          </a:p>
          <a:p>
            <a:endParaRPr lang="en-US" dirty="0"/>
          </a:p>
        </p:txBody>
      </p:sp>
    </p:spTree>
    <p:extLst>
      <p:ext uri="{BB962C8B-B14F-4D97-AF65-F5344CB8AC3E}">
        <p14:creationId xmlns:p14="http://schemas.microsoft.com/office/powerpoint/2010/main" val="1357620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84909" y="0"/>
            <a:ext cx="11222182" cy="6858000"/>
          </a:xfrm>
          <a:prstGeom prst="rect">
            <a:avLst/>
          </a:prstGeom>
        </p:spPr>
      </p:pic>
    </p:spTree>
    <p:extLst>
      <p:ext uri="{BB962C8B-B14F-4D97-AF65-F5344CB8AC3E}">
        <p14:creationId xmlns:p14="http://schemas.microsoft.com/office/powerpoint/2010/main" val="4858438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1960s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5297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Christopher Strachey, 1916-1975</a:t>
            </a:r>
            <a:endParaRPr lang="en-US" dirty="0"/>
          </a:p>
        </p:txBody>
      </p:sp>
      <p:pic>
        <p:nvPicPr>
          <p:cNvPr id="3" name="Picture 2"/>
          <p:cNvPicPr>
            <a:picLocks noChangeAspect="1"/>
          </p:cNvPicPr>
          <p:nvPr/>
        </p:nvPicPr>
        <p:blipFill>
          <a:blip r:embed="rId3"/>
          <a:stretch>
            <a:fillRect/>
          </a:stretch>
        </p:blipFill>
        <p:spPr>
          <a:xfrm>
            <a:off x="3606357" y="2084832"/>
            <a:ext cx="5702300" cy="4356100"/>
          </a:xfrm>
          <a:prstGeom prst="rect">
            <a:avLst/>
          </a:prstGeom>
        </p:spPr>
      </p:pic>
    </p:spTree>
    <p:extLst>
      <p:ext uri="{BB962C8B-B14F-4D97-AF65-F5344CB8AC3E}">
        <p14:creationId xmlns:p14="http://schemas.microsoft.com/office/powerpoint/2010/main" val="4826159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Peter Landin, 1930 - 2009</a:t>
            </a:r>
            <a:endParaRPr lang="en-US" dirty="0"/>
          </a:p>
        </p:txBody>
      </p:sp>
      <p:pic>
        <p:nvPicPr>
          <p:cNvPr id="3" name="Picture 2"/>
          <p:cNvPicPr>
            <a:picLocks noChangeAspect="1"/>
          </p:cNvPicPr>
          <p:nvPr/>
        </p:nvPicPr>
        <p:blipFill>
          <a:blip r:embed="rId3"/>
          <a:stretch>
            <a:fillRect/>
          </a:stretch>
        </p:blipFill>
        <p:spPr>
          <a:xfrm>
            <a:off x="4509235" y="1957241"/>
            <a:ext cx="3216062" cy="4230908"/>
          </a:xfrm>
          <a:prstGeom prst="rect">
            <a:avLst/>
          </a:prstGeom>
        </p:spPr>
      </p:pic>
    </p:spTree>
    <p:extLst>
      <p:ext uri="{BB962C8B-B14F-4D97-AF65-F5344CB8AC3E}">
        <p14:creationId xmlns:p14="http://schemas.microsoft.com/office/powerpoint/2010/main" val="1673151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Peter Landin’s papers</a:t>
            </a:r>
            <a:endParaRPr lang="en-US" dirty="0"/>
          </a:p>
        </p:txBody>
      </p:sp>
      <p:sp>
        <p:nvSpPr>
          <p:cNvPr id="4" name="Content Placeholder 3"/>
          <p:cNvSpPr>
            <a:spLocks noGrp="1"/>
          </p:cNvSpPr>
          <p:nvPr>
            <p:ph idx="1"/>
          </p:nvPr>
        </p:nvSpPr>
        <p:spPr/>
        <p:txBody>
          <a:bodyPr/>
          <a:lstStyle/>
          <a:p>
            <a:r>
              <a:rPr lang="en-US" sz="2400" dirty="0" smtClean="0"/>
              <a:t>Mechanical </a:t>
            </a:r>
            <a:r>
              <a:rPr lang="en-US" sz="2400" dirty="0"/>
              <a:t>evolution of expressions (1964</a:t>
            </a:r>
            <a:r>
              <a:rPr lang="en-US" sz="2400" dirty="0" smtClean="0"/>
              <a:t>).</a:t>
            </a:r>
          </a:p>
          <a:p>
            <a:r>
              <a:rPr lang="en-US" sz="2400" dirty="0" smtClean="0"/>
              <a:t>A </a:t>
            </a:r>
            <a:r>
              <a:rPr lang="en-US" sz="2400" dirty="0"/>
              <a:t>correspondence between ALGOL-60 and Church's lambda-notation (1965). </a:t>
            </a:r>
            <a:endParaRPr lang="en-US" sz="2400" dirty="0" smtClean="0"/>
          </a:p>
          <a:p>
            <a:r>
              <a:rPr lang="en-US" sz="2400" dirty="0" smtClean="0"/>
              <a:t>The </a:t>
            </a:r>
            <a:r>
              <a:rPr lang="en-US" sz="2400" dirty="0"/>
              <a:t>next 700 programming languages (1966). </a:t>
            </a:r>
            <a:endParaRPr lang="en-US" sz="2400" dirty="0" smtClean="0"/>
          </a:p>
          <a:p>
            <a:r>
              <a:rPr lang="en-US" sz="2400" dirty="0" smtClean="0"/>
              <a:t>Programs and their proofs: an algebraic approach (1968). With Rod </a:t>
            </a:r>
            <a:r>
              <a:rPr lang="en-US" sz="2400" dirty="0" err="1" smtClean="0"/>
              <a:t>Burstall</a:t>
            </a:r>
            <a:r>
              <a:rPr lang="en-US" sz="2400" dirty="0" smtClean="0"/>
              <a:t>.</a:t>
            </a:r>
            <a:endParaRPr lang="en-US" dirty="0"/>
          </a:p>
        </p:txBody>
      </p:sp>
    </p:spTree>
    <p:extLst>
      <p:ext uri="{BB962C8B-B14F-4D97-AF65-F5344CB8AC3E}">
        <p14:creationId xmlns:p14="http://schemas.microsoft.com/office/powerpoint/2010/main" val="7870448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ISWIM, 1966</a:t>
            </a:r>
            <a:endParaRPr lang="en-US" dirty="0"/>
          </a:p>
        </p:txBody>
      </p:sp>
      <p:sp>
        <p:nvSpPr>
          <p:cNvPr id="3" name="Content Placeholder 2"/>
          <p:cNvSpPr>
            <a:spLocks noGrp="1"/>
          </p:cNvSpPr>
          <p:nvPr>
            <p:ph idx="1"/>
          </p:nvPr>
        </p:nvSpPr>
        <p:spPr/>
        <p:txBody>
          <a:bodyPr>
            <a:normAutofit/>
          </a:bodyPr>
          <a:lstStyle/>
          <a:p>
            <a:r>
              <a:rPr lang="en-US" dirty="0" smtClean="0"/>
              <a:t>“If you See What I Mean”</a:t>
            </a:r>
          </a:p>
          <a:p>
            <a:endParaRPr lang="en-US" dirty="0"/>
          </a:p>
          <a:p>
            <a:r>
              <a:rPr lang="en-US" dirty="0"/>
              <a:t>ISWIM is an imperative language with a functional core, consisting of a syntactic sugaring of lambda </a:t>
            </a:r>
            <a:r>
              <a:rPr lang="en-US" dirty="0" smtClean="0"/>
              <a:t>calculus, plus mutable </a:t>
            </a:r>
            <a:r>
              <a:rPr lang="en-US" dirty="0"/>
              <a:t>variables and assignment and a powerful control mechanism—the J operator. </a:t>
            </a:r>
            <a:r>
              <a:rPr lang="en-US" dirty="0" smtClean="0"/>
              <a:t>Because it is based on the </a:t>
            </a:r>
            <a:r>
              <a:rPr lang="en-US" dirty="0"/>
              <a:t>lambda </a:t>
            </a:r>
            <a:r>
              <a:rPr lang="en-US" dirty="0" smtClean="0"/>
              <a:t>calculus, </a:t>
            </a:r>
            <a:r>
              <a:rPr lang="en-US" dirty="0"/>
              <a:t>ISWIM has higher order functions and lexically scoped variables. </a:t>
            </a:r>
          </a:p>
        </p:txBody>
      </p:sp>
    </p:spTree>
    <p:extLst>
      <p:ext uri="{BB962C8B-B14F-4D97-AF65-F5344CB8AC3E}">
        <p14:creationId xmlns:p14="http://schemas.microsoft.com/office/powerpoint/2010/main" val="18747916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 operator</a:t>
            </a:r>
            <a:endParaRPr lang="en-US" dirty="0"/>
          </a:p>
        </p:txBody>
      </p:sp>
      <p:sp>
        <p:nvSpPr>
          <p:cNvPr id="5" name="Content Placeholder 4"/>
          <p:cNvSpPr>
            <a:spLocks noGrp="1"/>
          </p:cNvSpPr>
          <p:nvPr>
            <p:ph idx="1"/>
          </p:nvPr>
        </p:nvSpPr>
        <p:spPr/>
        <p:txBody>
          <a:bodyPr>
            <a:normAutofit/>
          </a:bodyPr>
          <a:lstStyle/>
          <a:p>
            <a:r>
              <a:rPr lang="en-US" dirty="0"/>
              <a:t>The J-operator </a:t>
            </a:r>
            <a:r>
              <a:rPr lang="en-US" dirty="0" smtClean="0"/>
              <a:t>can be used </a:t>
            </a:r>
            <a:r>
              <a:rPr lang="en-US" dirty="0"/>
              <a:t>like </a:t>
            </a:r>
            <a:r>
              <a:rPr lang="en-US" dirty="0" smtClean="0"/>
              <a:t>this</a:t>
            </a:r>
            <a:r>
              <a:rPr lang="en-US" dirty="0"/>
              <a:t> </a:t>
            </a:r>
            <a:r>
              <a:rPr lang="en-US" dirty="0" smtClean="0"/>
              <a:t>to act as a “return”: </a:t>
            </a:r>
            <a:endParaRPr lang="en-US" dirty="0"/>
          </a:p>
          <a:p>
            <a:endParaRPr lang="en-US" dirty="0"/>
          </a:p>
          <a:p>
            <a:r>
              <a:rPr lang="en-US" i="1" dirty="0" smtClean="0">
                <a:latin typeface="Consolas" charset="0"/>
                <a:ea typeface="Consolas" charset="0"/>
                <a:cs typeface="Consolas" charset="0"/>
              </a:rPr>
              <a:t>f </a:t>
            </a:r>
            <a:r>
              <a:rPr lang="en-US" dirty="0">
                <a:latin typeface="Consolas" charset="0"/>
                <a:ea typeface="Consolas" charset="0"/>
                <a:cs typeface="Consolas" charset="0"/>
              </a:rPr>
              <a:t>=</a:t>
            </a:r>
            <a:r>
              <a:rPr lang="en-US" i="1" dirty="0">
                <a:latin typeface="Consolas" charset="0"/>
                <a:ea typeface="Consolas" charset="0"/>
                <a:cs typeface="Consolas" charset="0"/>
              </a:rPr>
              <a:t> </a:t>
            </a:r>
            <a:r>
              <a:rPr lang="el-GR" i="1" dirty="0">
                <a:latin typeface="Consolas" charset="0"/>
                <a:ea typeface="Consolas" charset="0"/>
                <a:cs typeface="Consolas" charset="0"/>
              </a:rPr>
              <a:t> λ</a:t>
            </a:r>
            <a:r>
              <a:rPr lang="en-US" i="1" dirty="0">
                <a:latin typeface="Consolas" charset="0"/>
                <a:ea typeface="Consolas" charset="0"/>
                <a:cs typeface="Consolas" charset="0"/>
              </a:rPr>
              <a:t>x</a:t>
            </a:r>
          </a:p>
          <a:p>
            <a:r>
              <a:rPr lang="en-US" i="1" dirty="0">
                <a:latin typeface="Consolas" charset="0"/>
                <a:ea typeface="Consolas" charset="0"/>
                <a:cs typeface="Consolas" charset="0"/>
              </a:rPr>
              <a:t>       </a:t>
            </a:r>
            <a:r>
              <a:rPr lang="en-US" dirty="0">
                <a:latin typeface="Consolas" charset="0"/>
                <a:ea typeface="Consolas" charset="0"/>
                <a:cs typeface="Consolas" charset="0"/>
              </a:rPr>
              <a:t>let</a:t>
            </a:r>
            <a:r>
              <a:rPr lang="en-US" i="1" dirty="0">
                <a:latin typeface="Consolas" charset="0"/>
                <a:ea typeface="Consolas" charset="0"/>
                <a:cs typeface="Consolas" charset="0"/>
              </a:rPr>
              <a:t> g1 </a:t>
            </a:r>
            <a:r>
              <a:rPr lang="en-US" dirty="0">
                <a:latin typeface="Consolas" charset="0"/>
                <a:ea typeface="Consolas" charset="0"/>
                <a:cs typeface="Consolas" charset="0"/>
              </a:rPr>
              <a:t>=</a:t>
            </a:r>
            <a:r>
              <a:rPr lang="en-US" i="1" dirty="0">
                <a:latin typeface="Consolas" charset="0"/>
                <a:ea typeface="Consolas" charset="0"/>
                <a:cs typeface="Consolas" charset="0"/>
              </a:rPr>
              <a:t> </a:t>
            </a:r>
            <a:r>
              <a:rPr lang="el-GR" i="1" dirty="0">
                <a:latin typeface="Consolas" charset="0"/>
                <a:ea typeface="Consolas" charset="0"/>
                <a:cs typeface="Consolas" charset="0"/>
              </a:rPr>
              <a:t> λ</a:t>
            </a:r>
            <a:r>
              <a:rPr lang="en-US" i="1" dirty="0">
                <a:latin typeface="Consolas" charset="0"/>
                <a:ea typeface="Consolas" charset="0"/>
                <a:cs typeface="Consolas" charset="0"/>
              </a:rPr>
              <a:t>y.N1</a:t>
            </a:r>
          </a:p>
          <a:p>
            <a:r>
              <a:rPr lang="en-US" i="1" dirty="0">
                <a:latin typeface="Consolas" charset="0"/>
                <a:ea typeface="Consolas" charset="0"/>
                <a:cs typeface="Consolas" charset="0"/>
              </a:rPr>
              <a:t>       </a:t>
            </a:r>
            <a:r>
              <a:rPr lang="en-US" dirty="0">
                <a:latin typeface="Consolas" charset="0"/>
                <a:ea typeface="Consolas" charset="0"/>
                <a:cs typeface="Consolas" charset="0"/>
              </a:rPr>
              <a:t>and</a:t>
            </a:r>
            <a:r>
              <a:rPr lang="en-US" i="1" dirty="0">
                <a:latin typeface="Consolas" charset="0"/>
                <a:ea typeface="Consolas" charset="0"/>
                <a:cs typeface="Consolas" charset="0"/>
              </a:rPr>
              <a:t> g2 </a:t>
            </a:r>
            <a:r>
              <a:rPr lang="en-US" dirty="0">
                <a:latin typeface="Consolas" charset="0"/>
                <a:ea typeface="Consolas" charset="0"/>
                <a:cs typeface="Consolas" charset="0"/>
              </a:rPr>
              <a:t>= </a:t>
            </a:r>
            <a:r>
              <a:rPr lang="en-US" b="1" dirty="0">
                <a:latin typeface="Consolas" charset="0"/>
                <a:ea typeface="Consolas" charset="0"/>
                <a:cs typeface="Consolas" charset="0"/>
              </a:rPr>
              <a:t>J</a:t>
            </a:r>
            <a:r>
              <a:rPr lang="en-US" i="1" dirty="0">
                <a:latin typeface="Consolas" charset="0"/>
                <a:ea typeface="Consolas" charset="0"/>
                <a:cs typeface="Consolas" charset="0"/>
              </a:rPr>
              <a:t>(</a:t>
            </a:r>
            <a:r>
              <a:rPr lang="el-GR" i="1" dirty="0">
                <a:latin typeface="Consolas" charset="0"/>
                <a:ea typeface="Consolas" charset="0"/>
                <a:cs typeface="Consolas" charset="0"/>
              </a:rPr>
              <a:t>λ</a:t>
            </a:r>
            <a:r>
              <a:rPr lang="en-US" i="1" dirty="0">
                <a:latin typeface="Consolas" charset="0"/>
                <a:ea typeface="Consolas" charset="0"/>
                <a:cs typeface="Consolas" charset="0"/>
              </a:rPr>
              <a:t>2.N2)</a:t>
            </a:r>
          </a:p>
          <a:p>
            <a:r>
              <a:rPr lang="en-US" i="1" dirty="0">
                <a:latin typeface="Consolas" charset="0"/>
                <a:ea typeface="Consolas" charset="0"/>
                <a:cs typeface="Consolas" charset="0"/>
              </a:rPr>
              <a:t>       M</a:t>
            </a:r>
          </a:p>
          <a:p>
            <a:endParaRPr lang="en-US" dirty="0"/>
          </a:p>
        </p:txBody>
      </p:sp>
    </p:spTree>
    <p:extLst>
      <p:ext uri="{BB962C8B-B14F-4D97-AF65-F5344CB8AC3E}">
        <p14:creationId xmlns:p14="http://schemas.microsoft.com/office/powerpoint/2010/main" val="13032069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Peter Landin’s Contributions</a:t>
            </a:r>
            <a:endParaRPr lang="en-US" dirty="0"/>
          </a:p>
        </p:txBody>
      </p:sp>
      <p:sp>
        <p:nvSpPr>
          <p:cNvPr id="5" name="Content Placeholder 4"/>
          <p:cNvSpPr>
            <a:spLocks noGrp="1"/>
          </p:cNvSpPr>
          <p:nvPr>
            <p:ph idx="1"/>
          </p:nvPr>
        </p:nvSpPr>
        <p:spPr>
          <a:xfrm>
            <a:off x="1024128" y="1935126"/>
            <a:ext cx="10437770" cy="4374234"/>
          </a:xfrm>
        </p:spPr>
        <p:txBody>
          <a:bodyPr numCol="2">
            <a:normAutofit lnSpcReduction="10000"/>
          </a:bodyPr>
          <a:lstStyle/>
          <a:p>
            <a:r>
              <a:rPr lang="en-US" dirty="0" smtClean="0"/>
              <a:t>Term “syntactic sugar”</a:t>
            </a:r>
          </a:p>
          <a:p>
            <a:r>
              <a:rPr lang="en-US" dirty="0" smtClean="0"/>
              <a:t>Functional programming languages</a:t>
            </a:r>
            <a:endParaRPr lang="en-US" dirty="0"/>
          </a:p>
          <a:p>
            <a:r>
              <a:rPr lang="en-US" dirty="0"/>
              <a:t>Domain-specific languages</a:t>
            </a:r>
          </a:p>
          <a:p>
            <a:r>
              <a:rPr lang="en-US" dirty="0"/>
              <a:t>Graph reduction </a:t>
            </a:r>
          </a:p>
          <a:p>
            <a:r>
              <a:rPr lang="en-US" dirty="0"/>
              <a:t>Sharing</a:t>
            </a:r>
          </a:p>
          <a:p>
            <a:r>
              <a:rPr lang="en-US" dirty="0"/>
              <a:t>Strictness analysis</a:t>
            </a:r>
          </a:p>
          <a:p>
            <a:r>
              <a:rPr lang="en-US" dirty="0"/>
              <a:t>Where </a:t>
            </a:r>
            <a:r>
              <a:rPr lang="en-US" dirty="0" smtClean="0"/>
              <a:t>expressions</a:t>
            </a:r>
            <a:endParaRPr lang="en-US" dirty="0"/>
          </a:p>
          <a:p>
            <a:r>
              <a:rPr lang="en-US" dirty="0"/>
              <a:t>Disentangling nested applications into flat where expressions</a:t>
            </a:r>
          </a:p>
          <a:p>
            <a:r>
              <a:rPr lang="en-US" dirty="0" smtClean="0"/>
              <a:t>Closures</a:t>
            </a:r>
            <a:endParaRPr lang="en-US" dirty="0"/>
          </a:p>
          <a:p>
            <a:r>
              <a:rPr lang="en-US" dirty="0"/>
              <a:t>First-class </a:t>
            </a:r>
            <a:r>
              <a:rPr lang="en-US" dirty="0" smtClean="0"/>
              <a:t>continuations</a:t>
            </a:r>
          </a:p>
          <a:p>
            <a:r>
              <a:rPr lang="en-US" dirty="0" smtClean="0"/>
              <a:t>Algebraic data types</a:t>
            </a:r>
            <a:endParaRPr lang="en-US" dirty="0"/>
          </a:p>
          <a:p>
            <a:r>
              <a:rPr lang="en-US" dirty="0"/>
              <a:t>Streams</a:t>
            </a:r>
          </a:p>
          <a:p>
            <a:r>
              <a:rPr lang="en-US" dirty="0"/>
              <a:t>Connection between streams and </a:t>
            </a:r>
            <a:r>
              <a:rPr lang="en-US" dirty="0" err="1" smtClean="0"/>
              <a:t>coroutines</a:t>
            </a:r>
            <a:endParaRPr lang="en-US" dirty="0" smtClean="0"/>
          </a:p>
          <a:p>
            <a:r>
              <a:rPr lang="en-US" dirty="0"/>
              <a:t>SECD </a:t>
            </a:r>
            <a:r>
              <a:rPr lang="en-US" dirty="0" smtClean="0"/>
              <a:t>machine</a:t>
            </a:r>
          </a:p>
          <a:p>
            <a:r>
              <a:rPr lang="en-US" dirty="0" smtClean="0"/>
              <a:t>Significant whitespace (the off-side rule)</a:t>
            </a:r>
            <a:endParaRPr lang="en-US" dirty="0"/>
          </a:p>
          <a:p>
            <a:r>
              <a:rPr lang="en-US" dirty="0"/>
              <a:t>Delayed evaluation</a:t>
            </a:r>
          </a:p>
          <a:p>
            <a:r>
              <a:rPr lang="en-US" dirty="0"/>
              <a:t>Partial evaluation</a:t>
            </a:r>
          </a:p>
          <a:p>
            <a:r>
              <a:rPr lang="en-US" dirty="0"/>
              <a:t>Circularity to implement </a:t>
            </a:r>
            <a:r>
              <a:rPr lang="en-US" dirty="0" smtClean="0"/>
              <a:t>recursion</a:t>
            </a:r>
          </a:p>
          <a:p>
            <a:r>
              <a:rPr lang="en-US" dirty="0" smtClean="0"/>
              <a:t>J Operator </a:t>
            </a:r>
            <a:endParaRPr lang="en-US" dirty="0"/>
          </a:p>
        </p:txBody>
      </p:sp>
    </p:spTree>
    <p:extLst>
      <p:ext uri="{BB962C8B-B14F-4D97-AF65-F5344CB8AC3E}">
        <p14:creationId xmlns:p14="http://schemas.microsoft.com/office/powerpoint/2010/main" val="14914058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Prehistory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69544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Haskell Curry, 1900-1982</a:t>
            </a:r>
            <a:endParaRPr lang="en-US" dirty="0"/>
          </a:p>
        </p:txBody>
      </p:sp>
      <p:pic>
        <p:nvPicPr>
          <p:cNvPr id="4" name="Picture 3"/>
          <p:cNvPicPr>
            <a:picLocks noChangeAspect="1"/>
          </p:cNvPicPr>
          <p:nvPr/>
        </p:nvPicPr>
        <p:blipFill>
          <a:blip r:embed="rId3"/>
          <a:stretch>
            <a:fillRect/>
          </a:stretch>
        </p:blipFill>
        <p:spPr>
          <a:xfrm>
            <a:off x="4324350" y="2084832"/>
            <a:ext cx="3543300" cy="4356100"/>
          </a:xfrm>
          <a:prstGeom prst="rect">
            <a:avLst/>
          </a:prstGeom>
        </p:spPr>
      </p:pic>
    </p:spTree>
    <p:extLst>
      <p:ext uri="{BB962C8B-B14F-4D97-AF65-F5344CB8AC3E}">
        <p14:creationId xmlns:p14="http://schemas.microsoft.com/office/powerpoint/2010/main" val="14052081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a:t>
            </a:r>
            <a:r>
              <a:rPr lang="en-US" dirty="0" err="1" smtClean="0"/>
              <a:t>Schönfinkeling</a:t>
            </a:r>
            <a:r>
              <a:rPr lang="en-US" dirty="0" smtClean="0"/>
              <a:t> vs. Currying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2615" y="2367710"/>
            <a:ext cx="2781300" cy="6477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6265" y="3368626"/>
            <a:ext cx="5575300" cy="14732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95179" y="2084832"/>
            <a:ext cx="5803900" cy="4191000"/>
          </a:xfrm>
          <a:prstGeom prst="rect">
            <a:avLst/>
          </a:prstGeom>
        </p:spPr>
      </p:pic>
    </p:spTree>
    <p:extLst>
      <p:ext uri="{BB962C8B-B14F-4D97-AF65-F5344CB8AC3E}">
        <p14:creationId xmlns:p14="http://schemas.microsoft.com/office/powerpoint/2010/main" val="1081435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Curry-Howard Isomorphism</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9849" y="2233688"/>
            <a:ext cx="5838445" cy="4296883"/>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586452" y="4048238"/>
            <a:ext cx="6114642" cy="1375697"/>
          </a:xfrm>
          <a:prstGeom prst="rect">
            <a:avLst/>
          </a:prstGeom>
        </p:spPr>
      </p:pic>
    </p:spTree>
    <p:extLst>
      <p:ext uri="{BB962C8B-B14F-4D97-AF65-F5344CB8AC3E}">
        <p14:creationId xmlns:p14="http://schemas.microsoft.com/office/powerpoint/2010/main" val="4938000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1970s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50310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Theorem provers (to today)</a:t>
            </a:r>
            <a:endParaRPr lang="en-US" dirty="0"/>
          </a:p>
        </p:txBody>
      </p:sp>
      <p:sp>
        <p:nvSpPr>
          <p:cNvPr id="3" name="Content Placeholder 2"/>
          <p:cNvSpPr>
            <a:spLocks noGrp="1"/>
          </p:cNvSpPr>
          <p:nvPr>
            <p:ph idx="1"/>
          </p:nvPr>
        </p:nvSpPr>
        <p:spPr/>
        <p:txBody>
          <a:bodyPr/>
          <a:lstStyle/>
          <a:p>
            <a:r>
              <a:rPr lang="en-US" dirty="0" smtClean="0"/>
              <a:t>LCF</a:t>
            </a:r>
          </a:p>
          <a:p>
            <a:r>
              <a:rPr lang="en-US" dirty="0" smtClean="0"/>
              <a:t>HOL series (HOL88, HOL90, HOL98, HOL4, HOL Light, </a:t>
            </a:r>
            <a:r>
              <a:rPr lang="en-US" dirty="0" err="1" smtClean="0"/>
              <a:t>ProofPower</a:t>
            </a:r>
            <a:r>
              <a:rPr lang="en-US" dirty="0" smtClean="0"/>
              <a:t>, HOL Zero)</a:t>
            </a:r>
          </a:p>
          <a:p>
            <a:r>
              <a:rPr lang="en-US" dirty="0" smtClean="0"/>
              <a:t>F*</a:t>
            </a:r>
          </a:p>
          <a:p>
            <a:r>
              <a:rPr lang="en-US" dirty="0" smtClean="0"/>
              <a:t>Coq</a:t>
            </a:r>
          </a:p>
          <a:p>
            <a:r>
              <a:rPr lang="en-US" dirty="0" smtClean="0"/>
              <a:t>Isabelle</a:t>
            </a:r>
          </a:p>
          <a:p>
            <a:r>
              <a:rPr lang="en-US" dirty="0" err="1" smtClean="0"/>
              <a:t>Agda</a:t>
            </a:r>
            <a:r>
              <a:rPr lang="en-US" dirty="0" smtClean="0"/>
              <a:t> </a:t>
            </a:r>
          </a:p>
          <a:p>
            <a:endParaRPr lang="en-US" dirty="0"/>
          </a:p>
        </p:txBody>
      </p:sp>
    </p:spTree>
    <p:extLst>
      <p:ext uri="{BB962C8B-B14F-4D97-AF65-F5344CB8AC3E}">
        <p14:creationId xmlns:p14="http://schemas.microsoft.com/office/powerpoint/2010/main" val="9026620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LCF, 1972</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9600" y="1861583"/>
            <a:ext cx="8432800" cy="4495800"/>
          </a:xfrm>
          <a:prstGeom prst="rect">
            <a:avLst/>
          </a:prstGeom>
        </p:spPr>
      </p:pic>
    </p:spTree>
    <p:extLst>
      <p:ext uri="{BB962C8B-B14F-4D97-AF65-F5344CB8AC3E}">
        <p14:creationId xmlns:p14="http://schemas.microsoft.com/office/powerpoint/2010/main" val="20797551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Robin Milner, 1934-2010</a:t>
            </a:r>
            <a:endParaRPr lang="en-US" dirty="0"/>
          </a:p>
        </p:txBody>
      </p:sp>
      <p:pic>
        <p:nvPicPr>
          <p:cNvPr id="5" name="Picture 4"/>
          <p:cNvPicPr>
            <a:picLocks noChangeAspect="1"/>
          </p:cNvPicPr>
          <p:nvPr/>
        </p:nvPicPr>
        <p:blipFill>
          <a:blip r:embed="rId3"/>
          <a:stretch>
            <a:fillRect/>
          </a:stretch>
        </p:blipFill>
        <p:spPr>
          <a:xfrm>
            <a:off x="1581142" y="2084832"/>
            <a:ext cx="3118014" cy="4188377"/>
          </a:xfrm>
          <a:prstGeom prst="rect">
            <a:avLst/>
          </a:prstGeom>
        </p:spPr>
      </p:pic>
      <p:sp>
        <p:nvSpPr>
          <p:cNvPr id="6" name="TextBox 5"/>
          <p:cNvSpPr txBox="1"/>
          <p:nvPr/>
        </p:nvSpPr>
        <p:spPr>
          <a:xfrm>
            <a:off x="5256170" y="2701692"/>
            <a:ext cx="6375849" cy="1446550"/>
          </a:xfrm>
          <a:prstGeom prst="rect">
            <a:avLst/>
          </a:prstGeom>
          <a:noFill/>
        </p:spPr>
        <p:txBody>
          <a:bodyPr wrap="square" rtlCol="0">
            <a:spAutoFit/>
          </a:bodyPr>
          <a:lstStyle/>
          <a:p>
            <a:r>
              <a:rPr lang="en-US" sz="2200" dirty="0"/>
              <a:t>“The idea of a machine proving theorems in logic, and the idea of using logic to understand what a machine was doing... This double relationship began to inspire me because it was clearly not very simple</a:t>
            </a:r>
            <a:r>
              <a:rPr lang="en-US" sz="2200" dirty="0" smtClean="0"/>
              <a:t>.“</a:t>
            </a:r>
            <a:endParaRPr lang="en-US" sz="2200" dirty="0"/>
          </a:p>
        </p:txBody>
      </p:sp>
    </p:spTree>
    <p:extLst>
      <p:ext uri="{BB962C8B-B14F-4D97-AF65-F5344CB8AC3E}">
        <p14:creationId xmlns:p14="http://schemas.microsoft.com/office/powerpoint/2010/main" val="18340606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NPL, 1977</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2354" y="3260061"/>
            <a:ext cx="9087293" cy="1018184"/>
          </a:xfrm>
          <a:prstGeom prst="rect">
            <a:avLst/>
          </a:prstGeom>
        </p:spPr>
      </p:pic>
    </p:spTree>
    <p:extLst>
      <p:ext uri="{BB962C8B-B14F-4D97-AF65-F5344CB8AC3E}">
        <p14:creationId xmlns:p14="http://schemas.microsoft.com/office/powerpoint/2010/main" val="9085580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Hope, 1977</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68115" y="2644260"/>
            <a:ext cx="7855771" cy="2267984"/>
          </a:xfrm>
          <a:prstGeom prst="rect">
            <a:avLst/>
          </a:prstGeom>
        </p:spPr>
      </p:pic>
    </p:spTree>
    <p:extLst>
      <p:ext uri="{BB962C8B-B14F-4D97-AF65-F5344CB8AC3E}">
        <p14:creationId xmlns:p14="http://schemas.microsoft.com/office/powerpoint/2010/main" val="20048623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Hindley</a:t>
            </a:r>
            <a:r>
              <a:rPr lang="en-US" dirty="0" smtClean="0"/>
              <a:t>-Milner type inference, 1978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66212" y="2084832"/>
            <a:ext cx="7659577" cy="4399509"/>
          </a:xfrm>
          <a:prstGeom prst="rect">
            <a:avLst/>
          </a:prstGeom>
        </p:spPr>
      </p:pic>
    </p:spTree>
    <p:extLst>
      <p:ext uri="{BB962C8B-B14F-4D97-AF65-F5344CB8AC3E}">
        <p14:creationId xmlns:p14="http://schemas.microsoft.com/office/powerpoint/2010/main" val="2121798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Euclid, ~300 BC</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26388" y="1105787"/>
            <a:ext cx="2885344" cy="4986670"/>
          </a:xfrm>
          <a:prstGeom prst="rect">
            <a:avLst/>
          </a:prstGeom>
        </p:spPr>
      </p:pic>
    </p:spTree>
    <p:extLst>
      <p:ext uri="{BB962C8B-B14F-4D97-AF65-F5344CB8AC3E}">
        <p14:creationId xmlns:p14="http://schemas.microsoft.com/office/powerpoint/2010/main" val="173459766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Edinburgh LCF, 1979</a:t>
            </a:r>
            <a:endParaRPr lang="en-US" dirty="0"/>
          </a:p>
        </p:txBody>
      </p:sp>
      <p:grpSp>
        <p:nvGrpSpPr>
          <p:cNvPr id="3" name="Group 2"/>
          <p:cNvGrpSpPr/>
          <p:nvPr/>
        </p:nvGrpSpPr>
        <p:grpSpPr>
          <a:xfrm>
            <a:off x="2151322" y="2084832"/>
            <a:ext cx="7889357" cy="4553173"/>
            <a:chOff x="1382232" y="1339702"/>
            <a:chExt cx="8442251" cy="5298303"/>
          </a:xfrm>
        </p:grpSpPr>
        <p:pic>
          <p:nvPicPr>
            <p:cNvPr id="4" name="Picture 3" descr="achine generated alternative text:&#10;proofs. &#10;(2) To accomodate well a particu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82232" y="2828260"/>
              <a:ext cx="8442251" cy="38097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chine generated alternative text:&#10;There are no doubt many ways of compromisi"/>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382232" y="1339702"/>
              <a:ext cx="8442251" cy="1935125"/>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Frame 5"/>
          <p:cNvSpPr/>
          <p:nvPr/>
        </p:nvSpPr>
        <p:spPr>
          <a:xfrm>
            <a:off x="2721936" y="3040912"/>
            <a:ext cx="7017488" cy="808074"/>
          </a:xfrm>
          <a:prstGeom prst="frame">
            <a:avLst>
              <a:gd name="adj1" fmla="val 10278"/>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955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1979</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0487" y="2467639"/>
            <a:ext cx="9391027" cy="2891170"/>
          </a:xfrm>
          <a:prstGeom prst="rect">
            <a:avLst/>
          </a:prstGeom>
        </p:spPr>
      </p:pic>
    </p:spTree>
    <p:extLst>
      <p:ext uri="{BB962C8B-B14F-4D97-AF65-F5344CB8AC3E}">
        <p14:creationId xmlns:p14="http://schemas.microsoft.com/office/powerpoint/2010/main" val="21348507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1980s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41702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Luca </a:t>
            </a:r>
            <a:r>
              <a:rPr lang="en-US" dirty="0" err="1"/>
              <a:t>Cardelli</a:t>
            </a:r>
            <a:r>
              <a:rPr lang="en-US" dirty="0"/>
              <a:t> &amp; VAX ML, </a:t>
            </a:r>
            <a:r>
              <a:rPr lang="en-US" dirty="0" smtClean="0"/>
              <a:t>1981</a:t>
            </a:r>
            <a:endParaRPr lang="en-US" dirty="0"/>
          </a:p>
        </p:txBody>
      </p:sp>
      <p:sp>
        <p:nvSpPr>
          <p:cNvPr id="3" name="Content Placeholder 2"/>
          <p:cNvSpPr>
            <a:spLocks noGrp="1"/>
          </p:cNvSpPr>
          <p:nvPr>
            <p:ph idx="1"/>
          </p:nvPr>
        </p:nvSpPr>
        <p:spPr>
          <a:xfrm>
            <a:off x="1024128" y="2286000"/>
            <a:ext cx="8917041" cy="4023360"/>
          </a:xfrm>
        </p:spPr>
        <p:txBody>
          <a:bodyPr numCol="2">
            <a:normAutofit/>
          </a:bodyPr>
          <a:lstStyle/>
          <a:p>
            <a:r>
              <a:rPr lang="en-US" b="1" dirty="0" smtClean="0"/>
              <a:t>New features: </a:t>
            </a:r>
          </a:p>
          <a:p>
            <a:r>
              <a:rPr lang="en-US" dirty="0" smtClean="0"/>
              <a:t>- New </a:t>
            </a:r>
            <a:r>
              <a:rPr lang="en-US" dirty="0"/>
              <a:t>labelled record and union </a:t>
            </a:r>
            <a:r>
              <a:rPr lang="en-US" dirty="0" smtClean="0"/>
              <a:t>types</a:t>
            </a:r>
          </a:p>
          <a:p>
            <a:r>
              <a:rPr lang="en-US" dirty="0" smtClean="0"/>
              <a:t>- The </a:t>
            </a:r>
            <a:r>
              <a:rPr lang="en-US" dirty="0"/>
              <a:t>ref type for mutable </a:t>
            </a:r>
            <a:r>
              <a:rPr lang="en-US" dirty="0" smtClean="0"/>
              <a:t>values</a:t>
            </a:r>
          </a:p>
          <a:p>
            <a:r>
              <a:rPr lang="en-US" dirty="0" smtClean="0"/>
              <a:t>- Declaration </a:t>
            </a:r>
            <a:r>
              <a:rPr lang="en-US" dirty="0" err="1"/>
              <a:t>combinators</a:t>
            </a:r>
            <a:r>
              <a:rPr lang="en-US" dirty="0"/>
              <a:t> for building compound </a:t>
            </a:r>
            <a:r>
              <a:rPr lang="en-US" dirty="0" smtClean="0"/>
              <a:t>declarations</a:t>
            </a:r>
          </a:p>
          <a:p>
            <a:r>
              <a:rPr lang="en-US" dirty="0" smtClean="0"/>
              <a:t>- Modules </a:t>
            </a:r>
          </a:p>
          <a:p>
            <a:r>
              <a:rPr lang="en-US" dirty="0" smtClean="0"/>
              <a:t>- Stream I/O w/ bi-directional streams. </a:t>
            </a:r>
            <a:endParaRPr lang="en-US" b="1" dirty="0" smtClean="0"/>
          </a:p>
          <a:p>
            <a:r>
              <a:rPr lang="en-US" b="1" dirty="0" smtClean="0"/>
              <a:t>Importance:</a:t>
            </a:r>
          </a:p>
          <a:p>
            <a:r>
              <a:rPr lang="en-US" dirty="0" smtClean="0"/>
              <a:t>Demonstrates </a:t>
            </a:r>
            <a:r>
              <a:rPr lang="en-US" dirty="0"/>
              <a:t>viability of ML as a general language with an efficient implementation. </a:t>
            </a:r>
          </a:p>
          <a:p>
            <a:r>
              <a:rPr lang="en-US" dirty="0" smtClean="0"/>
              <a:t>Creates </a:t>
            </a:r>
            <a:r>
              <a:rPr lang="en-US" dirty="0"/>
              <a:t>incentive to control proliferation of dialects </a:t>
            </a:r>
            <a:endParaRPr lang="en-US" dirty="0" smtClean="0"/>
          </a:p>
          <a:p>
            <a:r>
              <a:rPr lang="en-US" dirty="0" smtClean="0"/>
              <a:t>An </a:t>
            </a:r>
            <a:r>
              <a:rPr lang="en-US" dirty="0"/>
              <a:t>immediate precursor of Standard </a:t>
            </a:r>
            <a:r>
              <a:rPr lang="en-US" dirty="0" smtClean="0"/>
              <a:t>ML</a:t>
            </a:r>
          </a:p>
          <a:p>
            <a:r>
              <a:rPr lang="en-US" dirty="0" smtClean="0"/>
              <a:t>A </a:t>
            </a:r>
            <a:r>
              <a:rPr lang="en-US" dirty="0"/>
              <a:t>testbed for early experiments with Standard ML </a:t>
            </a:r>
            <a:r>
              <a:rPr lang="en-US" dirty="0" smtClean="0"/>
              <a:t>design</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63884" y="304799"/>
            <a:ext cx="2360632" cy="3147509"/>
          </a:xfrm>
          <a:prstGeom prst="rect">
            <a:avLst/>
          </a:prstGeom>
        </p:spPr>
      </p:pic>
    </p:spTree>
    <p:extLst>
      <p:ext uri="{BB962C8B-B14F-4D97-AF65-F5344CB8AC3E}">
        <p14:creationId xmlns:p14="http://schemas.microsoft.com/office/powerpoint/2010/main" val="610029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ML design starts 1983.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7317" y="2055334"/>
            <a:ext cx="11857366" cy="2622993"/>
          </a:xfrm>
          <a:prstGeom prst="rect">
            <a:avLst/>
          </a:prstGeom>
        </p:spPr>
      </p:pic>
      <p:sp>
        <p:nvSpPr>
          <p:cNvPr id="4" name="TextBox 3"/>
          <p:cNvSpPr txBox="1"/>
          <p:nvPr/>
        </p:nvSpPr>
        <p:spPr>
          <a:xfrm>
            <a:off x="981461" y="4884873"/>
            <a:ext cx="10229078" cy="1785104"/>
          </a:xfrm>
          <a:prstGeom prst="rect">
            <a:avLst/>
          </a:prstGeom>
          <a:noFill/>
        </p:spPr>
        <p:txBody>
          <a:bodyPr wrap="square" rtlCol="0">
            <a:spAutoFit/>
          </a:bodyPr>
          <a:lstStyle/>
          <a:p>
            <a:pPr>
              <a:defRPr/>
            </a:pPr>
            <a:r>
              <a:rPr lang="en-US" sz="2200" b="1" dirty="0"/>
              <a:t>First </a:t>
            </a:r>
            <a:r>
              <a:rPr lang="en-US" sz="2200" b="1" dirty="0" smtClean="0"/>
              <a:t>participants</a:t>
            </a:r>
            <a:r>
              <a:rPr lang="en-US" sz="2200" b="1" smtClean="0"/>
              <a:t>: </a:t>
            </a:r>
          </a:p>
          <a:p>
            <a:pPr>
              <a:defRPr/>
            </a:pPr>
            <a:endParaRPr lang="en-US" sz="2200" b="1" dirty="0"/>
          </a:p>
          <a:p>
            <a:pPr>
              <a:defRPr/>
            </a:pPr>
            <a:r>
              <a:rPr lang="en-US" sz="2200" dirty="0"/>
              <a:t>Rod </a:t>
            </a:r>
            <a:r>
              <a:rPr lang="en-US" sz="2200" dirty="0" err="1"/>
              <a:t>Burstall</a:t>
            </a:r>
            <a:r>
              <a:rPr lang="en-US" sz="2200" dirty="0"/>
              <a:t>, Luca </a:t>
            </a:r>
            <a:r>
              <a:rPr lang="en-US" sz="2200" dirty="0" err="1" smtClean="0"/>
              <a:t>Cardelli</a:t>
            </a:r>
            <a:r>
              <a:rPr lang="en-US" sz="2200" dirty="0" smtClean="0"/>
              <a:t>, </a:t>
            </a:r>
            <a:r>
              <a:rPr lang="en-US" sz="2200" dirty="0"/>
              <a:t>Guy </a:t>
            </a:r>
            <a:r>
              <a:rPr lang="en-US" sz="2200" dirty="0" err="1"/>
              <a:t>Cousineau</a:t>
            </a:r>
            <a:r>
              <a:rPr lang="en-US" sz="2200" dirty="0"/>
              <a:t> </a:t>
            </a:r>
            <a:r>
              <a:rPr lang="en-US" sz="2200" dirty="0" smtClean="0"/>
              <a:t>,Mike Gordon, </a:t>
            </a:r>
            <a:r>
              <a:rPr lang="en-US" sz="2200" dirty="0"/>
              <a:t>David </a:t>
            </a:r>
            <a:r>
              <a:rPr lang="en-US" sz="2200" dirty="0" err="1" smtClean="0"/>
              <a:t>MacQueen</a:t>
            </a:r>
            <a:r>
              <a:rPr lang="en-US" sz="2200" dirty="0" smtClean="0"/>
              <a:t>, </a:t>
            </a:r>
            <a:r>
              <a:rPr lang="en-US" sz="2200" dirty="0"/>
              <a:t>Robin </a:t>
            </a:r>
            <a:r>
              <a:rPr lang="en-US" sz="2200" dirty="0" smtClean="0"/>
              <a:t>Milner, </a:t>
            </a:r>
            <a:r>
              <a:rPr lang="en-US" sz="2200" dirty="0"/>
              <a:t>Kevin </a:t>
            </a:r>
            <a:r>
              <a:rPr lang="en-US" sz="2200" dirty="0" smtClean="0"/>
              <a:t>Mitchell, </a:t>
            </a:r>
            <a:r>
              <a:rPr lang="en-US" sz="2200" dirty="0"/>
              <a:t>Alan </a:t>
            </a:r>
            <a:r>
              <a:rPr lang="en-US" sz="2200" dirty="0" smtClean="0"/>
              <a:t>Mycroft, </a:t>
            </a:r>
            <a:r>
              <a:rPr lang="en-US" sz="2200" dirty="0"/>
              <a:t>Larry </a:t>
            </a:r>
            <a:r>
              <a:rPr lang="en-US" sz="2200" dirty="0" smtClean="0"/>
              <a:t>Paulson, </a:t>
            </a:r>
            <a:r>
              <a:rPr lang="en-US" sz="2200" dirty="0"/>
              <a:t>David </a:t>
            </a:r>
            <a:r>
              <a:rPr lang="en-US" sz="2200" dirty="0" err="1" smtClean="0"/>
              <a:t>Rydeheard</a:t>
            </a:r>
            <a:r>
              <a:rPr lang="en-US" sz="2200" dirty="0" smtClean="0"/>
              <a:t>, </a:t>
            </a:r>
            <a:r>
              <a:rPr lang="en-US" sz="2200" dirty="0"/>
              <a:t>Don </a:t>
            </a:r>
            <a:r>
              <a:rPr lang="en-US" sz="2200" dirty="0" err="1" smtClean="0"/>
              <a:t>Sannella</a:t>
            </a:r>
            <a:r>
              <a:rPr lang="en-US" sz="2200" dirty="0" smtClean="0"/>
              <a:t>, </a:t>
            </a:r>
            <a:r>
              <a:rPr lang="en-US" sz="2200" dirty="0"/>
              <a:t>John </a:t>
            </a:r>
            <a:r>
              <a:rPr lang="en-US" sz="2200" dirty="0" smtClean="0"/>
              <a:t>Scott, </a:t>
            </a:r>
            <a:r>
              <a:rPr lang="en-US" sz="2200" dirty="0"/>
              <a:t>Brian </a:t>
            </a:r>
            <a:r>
              <a:rPr lang="en-US" sz="2200" dirty="0" smtClean="0"/>
              <a:t>Monahan, </a:t>
            </a:r>
            <a:r>
              <a:rPr lang="en-US" sz="2200" dirty="0"/>
              <a:t>Stefan </a:t>
            </a:r>
            <a:r>
              <a:rPr lang="en-US" sz="2200" dirty="0" err="1" smtClean="0"/>
              <a:t>Sokolowski</a:t>
            </a:r>
            <a:r>
              <a:rPr lang="en-US" sz="2200" dirty="0" smtClean="0"/>
              <a:t>, </a:t>
            </a:r>
            <a:r>
              <a:rPr lang="en-US" sz="2200" dirty="0"/>
              <a:t>Gerard </a:t>
            </a:r>
            <a:r>
              <a:rPr lang="en-US" sz="2200" dirty="0" err="1" smtClean="0"/>
              <a:t>Huet</a:t>
            </a:r>
            <a:r>
              <a:rPr lang="en-US" sz="2200" dirty="0" smtClean="0"/>
              <a:t>, </a:t>
            </a:r>
            <a:r>
              <a:rPr lang="en-US" sz="2200" dirty="0"/>
              <a:t>Peter </a:t>
            </a:r>
            <a:r>
              <a:rPr lang="en-US" sz="2200" dirty="0" smtClean="0"/>
              <a:t>Mosses, </a:t>
            </a:r>
            <a:r>
              <a:rPr lang="en-US" sz="2200" dirty="0"/>
              <a:t>David </a:t>
            </a:r>
            <a:r>
              <a:rPr lang="en-US" sz="2200" dirty="0" smtClean="0"/>
              <a:t>Schmidt</a:t>
            </a:r>
            <a:endParaRPr lang="en-US" sz="2200" dirty="0"/>
          </a:p>
        </p:txBody>
      </p:sp>
    </p:spTree>
    <p:extLst>
      <p:ext uri="{BB962C8B-B14F-4D97-AF65-F5344CB8AC3E}">
        <p14:creationId xmlns:p14="http://schemas.microsoft.com/office/powerpoint/2010/main" val="9631605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1990s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216355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ML, 1990</a:t>
            </a:r>
            <a:endParaRPr lang="en-US" dirty="0"/>
          </a:p>
        </p:txBody>
      </p:sp>
      <p:grpSp>
        <p:nvGrpSpPr>
          <p:cNvPr id="5" name="Group 4"/>
          <p:cNvGrpSpPr/>
          <p:nvPr/>
        </p:nvGrpSpPr>
        <p:grpSpPr>
          <a:xfrm>
            <a:off x="2658140" y="2084832"/>
            <a:ext cx="6394527" cy="4592415"/>
            <a:chOff x="1509822" y="1020725"/>
            <a:chExt cx="7825564" cy="6139346"/>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09823" y="1020725"/>
              <a:ext cx="7825563" cy="5478425"/>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509822" y="2042302"/>
              <a:ext cx="7825563" cy="5117769"/>
            </a:xfrm>
            <a:prstGeom prst="rect">
              <a:avLst/>
            </a:prstGeom>
          </p:spPr>
        </p:pic>
      </p:grpSp>
    </p:spTree>
    <p:extLst>
      <p:ext uri="{BB962C8B-B14F-4D97-AF65-F5344CB8AC3E}">
        <p14:creationId xmlns:p14="http://schemas.microsoft.com/office/powerpoint/2010/main" val="14448067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Object-oriented programming goes viral</a:t>
            </a:r>
            <a:endParaRPr lang="en-US" dirty="0"/>
          </a:p>
        </p:txBody>
      </p:sp>
      <p:sp>
        <p:nvSpPr>
          <p:cNvPr id="5" name="Content Placeholder 4"/>
          <p:cNvSpPr>
            <a:spLocks noGrp="1"/>
          </p:cNvSpPr>
          <p:nvPr>
            <p:ph idx="1"/>
          </p:nvPr>
        </p:nvSpPr>
        <p:spPr/>
        <p:txBody>
          <a:bodyPr/>
          <a:lstStyle/>
          <a:p>
            <a:r>
              <a:rPr lang="en-US" dirty="0" smtClean="0"/>
              <a:t>C++, 1983. C++ 2.0 1989. </a:t>
            </a:r>
          </a:p>
          <a:p>
            <a:r>
              <a:rPr lang="en-US" dirty="0"/>
              <a:t>New features in 2.0 included multiple inheritance, abstract classes, static member functions, const member functions, and protected members. </a:t>
            </a:r>
            <a:endParaRPr lang="en-US" dirty="0" smtClean="0"/>
          </a:p>
          <a:p>
            <a:r>
              <a:rPr lang="en-US" dirty="0" smtClean="0"/>
              <a:t>Java,  initiated 1991. First version, 1995. </a:t>
            </a:r>
          </a:p>
          <a:p>
            <a:r>
              <a:rPr lang="en-US" b="1" dirty="0" smtClean="0"/>
              <a:t>C# &amp; .NET, first initiated, 1999. First released: 2002. </a:t>
            </a:r>
          </a:p>
        </p:txBody>
      </p:sp>
    </p:spTree>
    <p:extLst>
      <p:ext uri="{BB962C8B-B14F-4D97-AF65-F5344CB8AC3E}">
        <p14:creationId xmlns:p14="http://schemas.microsoft.com/office/powerpoint/2010/main" val="16817885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ML-2000 talks start, 1993</a:t>
            </a:r>
            <a:endParaRPr lang="en-US" dirty="0"/>
          </a:p>
        </p:txBody>
      </p:sp>
      <p:sp>
        <p:nvSpPr>
          <p:cNvPr id="3" name="Content Placeholder 2"/>
          <p:cNvSpPr>
            <a:spLocks noGrp="1"/>
          </p:cNvSpPr>
          <p:nvPr>
            <p:ph idx="1"/>
          </p:nvPr>
        </p:nvSpPr>
        <p:spPr/>
        <p:txBody>
          <a:bodyPr/>
          <a:lstStyle/>
          <a:p>
            <a:r>
              <a:rPr lang="en-US" dirty="0" smtClean="0"/>
              <a:t>Should we add OO capabilities? </a:t>
            </a:r>
            <a:endParaRPr lang="en-US" dirty="0"/>
          </a:p>
        </p:txBody>
      </p:sp>
    </p:spTree>
    <p:extLst>
      <p:ext uri="{BB962C8B-B14F-4D97-AF65-F5344CB8AC3E}">
        <p14:creationId xmlns:p14="http://schemas.microsoft.com/office/powerpoint/2010/main" val="15239404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wild MLs appear</a:t>
            </a:r>
            <a:endParaRPr lang="en-US" dirty="0"/>
          </a:p>
        </p:txBody>
      </p:sp>
      <p:sp>
        <p:nvSpPr>
          <p:cNvPr id="3" name="Content Placeholder 2"/>
          <p:cNvSpPr>
            <a:spLocks noGrp="1"/>
          </p:cNvSpPr>
          <p:nvPr>
            <p:ph idx="1"/>
          </p:nvPr>
        </p:nvSpPr>
        <p:spPr/>
        <p:txBody>
          <a:bodyPr numCol="2">
            <a:normAutofit lnSpcReduction="10000"/>
          </a:bodyPr>
          <a:lstStyle/>
          <a:p>
            <a:r>
              <a:rPr lang="en-US" b="1" dirty="0" smtClean="0"/>
              <a:t>Standard ML of NJ </a:t>
            </a:r>
          </a:p>
          <a:p>
            <a:r>
              <a:rPr lang="en-US" b="1" dirty="0"/>
              <a:t> </a:t>
            </a:r>
            <a:r>
              <a:rPr lang="en-US" b="1" dirty="0" smtClean="0"/>
              <a:t>   =&gt; </a:t>
            </a:r>
            <a:r>
              <a:rPr lang="en-US" b="1" dirty="0" err="1" smtClean="0"/>
              <a:t>MLj</a:t>
            </a:r>
            <a:r>
              <a:rPr lang="en-US" b="1" dirty="0" smtClean="0"/>
              <a:t> </a:t>
            </a:r>
          </a:p>
          <a:p>
            <a:r>
              <a:rPr lang="en-US" b="1" dirty="0"/>
              <a:t> </a:t>
            </a:r>
            <a:r>
              <a:rPr lang="en-US" b="1" dirty="0" smtClean="0"/>
              <a:t>       =&gt; SML.NET</a:t>
            </a:r>
          </a:p>
          <a:p>
            <a:endParaRPr lang="en-US" b="1" dirty="0" smtClean="0"/>
          </a:p>
          <a:p>
            <a:r>
              <a:rPr lang="en-US" b="1" dirty="0"/>
              <a:t>CAML, </a:t>
            </a:r>
            <a:r>
              <a:rPr lang="en-US" b="1" dirty="0" smtClean="0"/>
              <a:t>1985 </a:t>
            </a:r>
          </a:p>
          <a:p>
            <a:r>
              <a:rPr lang="en-US" b="1" dirty="0"/>
              <a:t> </a:t>
            </a:r>
            <a:r>
              <a:rPr lang="en-US" b="1" dirty="0" smtClean="0"/>
              <a:t>   =&gt; </a:t>
            </a:r>
            <a:r>
              <a:rPr lang="en-US" b="1" dirty="0" err="1" smtClean="0"/>
              <a:t>Caml</a:t>
            </a:r>
            <a:r>
              <a:rPr lang="en-US" b="1" dirty="0" smtClean="0"/>
              <a:t> Light, 1991 </a:t>
            </a:r>
          </a:p>
          <a:p>
            <a:r>
              <a:rPr lang="en-US" b="1" dirty="0"/>
              <a:t> </a:t>
            </a:r>
            <a:r>
              <a:rPr lang="en-US" b="1" dirty="0" smtClean="0"/>
              <a:t>       =&gt; </a:t>
            </a:r>
            <a:r>
              <a:rPr lang="en-US" b="1" dirty="0" err="1" smtClean="0"/>
              <a:t>Caml</a:t>
            </a:r>
            <a:r>
              <a:rPr lang="en-US" b="1" dirty="0" smtClean="0"/>
              <a:t> Special Light, 1995 </a:t>
            </a:r>
          </a:p>
          <a:p>
            <a:r>
              <a:rPr lang="en-US" b="1" dirty="0"/>
              <a:t> </a:t>
            </a:r>
            <a:r>
              <a:rPr lang="en-US" b="1" dirty="0" smtClean="0"/>
              <a:t>       =&gt; </a:t>
            </a:r>
            <a:r>
              <a:rPr lang="en-US" b="1" dirty="0" err="1" smtClean="0"/>
              <a:t>OCaml</a:t>
            </a:r>
            <a:r>
              <a:rPr lang="en-US" b="1" dirty="0" smtClean="0"/>
              <a:t>, </a:t>
            </a:r>
            <a:r>
              <a:rPr lang="en-US" b="1" dirty="0" smtClean="0"/>
              <a:t>1996</a:t>
            </a:r>
          </a:p>
          <a:p>
            <a:r>
              <a:rPr lang="en-US" b="1" dirty="0"/>
              <a:t> </a:t>
            </a:r>
            <a:r>
              <a:rPr lang="en-US" b="1" dirty="0" smtClean="0"/>
              <a:t>      =&gt; F#, 2005</a:t>
            </a:r>
            <a:endParaRPr lang="en-US" dirty="0" smtClean="0"/>
          </a:p>
          <a:p>
            <a:r>
              <a:rPr lang="en-US" dirty="0" smtClean="0"/>
              <a:t>ANU </a:t>
            </a:r>
            <a:r>
              <a:rPr lang="en-US" dirty="0"/>
              <a:t>ML, late 80s</a:t>
            </a:r>
          </a:p>
          <a:p>
            <a:r>
              <a:rPr lang="en-US" dirty="0"/>
              <a:t>Harlequin ML, 1996</a:t>
            </a:r>
          </a:p>
          <a:p>
            <a:r>
              <a:rPr lang="en-US" dirty="0"/>
              <a:t>Moscow ML, 1994</a:t>
            </a:r>
          </a:p>
          <a:p>
            <a:r>
              <a:rPr lang="en-US" dirty="0" err="1" smtClean="0"/>
              <a:t>PolyML</a:t>
            </a:r>
            <a:endParaRPr lang="en-US" dirty="0" smtClean="0"/>
          </a:p>
          <a:p>
            <a:r>
              <a:rPr lang="en-US" dirty="0" err="1" smtClean="0"/>
              <a:t>MLKit</a:t>
            </a:r>
            <a:endParaRPr lang="en-US" dirty="0" smtClean="0"/>
          </a:p>
          <a:p>
            <a:r>
              <a:rPr lang="en-US" dirty="0" err="1" smtClean="0"/>
              <a:t>Mlton</a:t>
            </a:r>
            <a:endParaRPr lang="en-US" dirty="0" smtClean="0"/>
          </a:p>
          <a:p>
            <a:r>
              <a:rPr lang="en-US" dirty="0" err="1" smtClean="0"/>
              <a:t>MLWorks</a:t>
            </a:r>
            <a:endParaRPr lang="en-US" dirty="0" smtClean="0"/>
          </a:p>
          <a:p>
            <a:r>
              <a:rPr lang="en-US" dirty="0" smtClean="0"/>
              <a:t>SML</a:t>
            </a:r>
            <a:r>
              <a:rPr lang="en-US" dirty="0"/>
              <a:t> </a:t>
            </a:r>
            <a:r>
              <a:rPr lang="uk-UA" dirty="0" smtClean="0"/>
              <a:t>’</a:t>
            </a:r>
            <a:r>
              <a:rPr lang="en-US" dirty="0" smtClean="0"/>
              <a:t>97</a:t>
            </a:r>
          </a:p>
          <a:p>
            <a:r>
              <a:rPr lang="en-US" dirty="0" smtClean="0"/>
              <a:t>QML</a:t>
            </a:r>
          </a:p>
        </p:txBody>
      </p:sp>
      <p:pic>
        <p:nvPicPr>
          <p:cNvPr id="4" name="Picture 3"/>
          <p:cNvPicPr>
            <a:picLocks noChangeAspect="1"/>
          </p:cNvPicPr>
          <p:nvPr/>
        </p:nvPicPr>
        <p:blipFill>
          <a:blip r:embed="rId3"/>
          <a:stretch>
            <a:fillRect/>
          </a:stretch>
        </p:blipFill>
        <p:spPr>
          <a:xfrm>
            <a:off x="9653160" y="3937312"/>
            <a:ext cx="2182080" cy="266535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53160" y="579237"/>
            <a:ext cx="2180324" cy="3011189"/>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21835" y="3937312"/>
            <a:ext cx="1929348" cy="2665359"/>
          </a:xfrm>
          <a:prstGeom prst="rect">
            <a:avLst/>
          </a:prstGeom>
        </p:spPr>
      </p:pic>
    </p:spTree>
    <p:extLst>
      <p:ext uri="{BB962C8B-B14F-4D97-AF65-F5344CB8AC3E}">
        <p14:creationId xmlns:p14="http://schemas.microsoft.com/office/powerpoint/2010/main" val="16375282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Gottfried Leibniz, 1646-1716</a:t>
            </a:r>
            <a:endParaRPr lang="en-US" dirty="0"/>
          </a:p>
        </p:txBody>
      </p:sp>
      <p:pic>
        <p:nvPicPr>
          <p:cNvPr id="3" name="Picture 2"/>
          <p:cNvPicPr>
            <a:picLocks noChangeAspect="1"/>
          </p:cNvPicPr>
          <p:nvPr/>
        </p:nvPicPr>
        <p:blipFill>
          <a:blip r:embed="rId3"/>
          <a:stretch>
            <a:fillRect/>
          </a:stretch>
        </p:blipFill>
        <p:spPr>
          <a:xfrm>
            <a:off x="4320475" y="2244210"/>
            <a:ext cx="3127378" cy="3958706"/>
          </a:xfrm>
          <a:prstGeom prst="rect">
            <a:avLst/>
          </a:prstGeom>
        </p:spPr>
      </p:pic>
    </p:spTree>
    <p:extLst>
      <p:ext uri="{BB962C8B-B14F-4D97-AF65-F5344CB8AC3E}">
        <p14:creationId xmlns:p14="http://schemas.microsoft.com/office/powerpoint/2010/main" val="20653078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2000s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887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 Syme</a:t>
            </a:r>
            <a:endParaRPr lang="en-US" dirty="0"/>
          </a:p>
        </p:txBody>
      </p:sp>
      <p:pic>
        <p:nvPicPr>
          <p:cNvPr id="3" name="Picture 2"/>
          <p:cNvPicPr>
            <a:picLocks noChangeAspect="1"/>
          </p:cNvPicPr>
          <p:nvPr/>
        </p:nvPicPr>
        <p:blipFill>
          <a:blip r:embed="rId3"/>
          <a:stretch>
            <a:fillRect/>
          </a:stretch>
        </p:blipFill>
        <p:spPr>
          <a:xfrm>
            <a:off x="3864000" y="1641232"/>
            <a:ext cx="4651570" cy="4651570"/>
          </a:xfrm>
          <a:prstGeom prst="rect">
            <a:avLst/>
          </a:prstGeom>
        </p:spPr>
      </p:pic>
    </p:spTree>
    <p:extLst>
      <p:ext uri="{BB962C8B-B14F-4D97-AF65-F5344CB8AC3E}">
        <p14:creationId xmlns:p14="http://schemas.microsoft.com/office/powerpoint/2010/main" val="8908305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7100" y="457200"/>
            <a:ext cx="7797800" cy="5930900"/>
          </a:xfrm>
          <a:prstGeom prst="rect">
            <a:avLst/>
          </a:prstGeom>
        </p:spPr>
      </p:pic>
    </p:spTree>
    <p:extLst>
      <p:ext uri="{BB962C8B-B14F-4D97-AF65-F5344CB8AC3E}">
        <p14:creationId xmlns:p14="http://schemas.microsoft.com/office/powerpoint/2010/main" val="8988203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270248" y="5185971"/>
            <a:ext cx="6537960" cy="1216152"/>
          </a:xfrm>
        </p:spPr>
        <p:txBody>
          <a:bodyPr>
            <a:normAutofit fontScale="85000" lnSpcReduction="20000"/>
          </a:bodyPr>
          <a:lstStyle/>
          <a:p>
            <a:r>
              <a:rPr lang="en-US" sz="3500" b="1" dirty="0" smtClean="0"/>
              <a:t>Don Syme</a:t>
            </a:r>
          </a:p>
          <a:p>
            <a:r>
              <a:rPr lang="en-US" dirty="0"/>
              <a:t>F# History, Today, </a:t>
            </a:r>
            <a:r>
              <a:rPr lang="en-US" dirty="0" smtClean="0"/>
              <a:t>Tomorrow talk</a:t>
            </a:r>
            <a:endParaRPr lang="en-US" dirty="0"/>
          </a:p>
          <a:p>
            <a:r>
              <a:rPr lang="en-US" dirty="0" smtClean="0"/>
              <a:t>SPLASH 2010</a:t>
            </a:r>
            <a:endParaRPr lang="en-US" dirty="0"/>
          </a:p>
        </p:txBody>
      </p:sp>
      <p:sp>
        <p:nvSpPr>
          <p:cNvPr id="4" name="Content Placeholder 3"/>
          <p:cNvSpPr>
            <a:spLocks noGrp="1"/>
          </p:cNvSpPr>
          <p:nvPr>
            <p:ph sz="quarter" idx="13"/>
          </p:nvPr>
        </p:nvSpPr>
        <p:spPr>
          <a:xfrm>
            <a:off x="1115568" y="446567"/>
            <a:ext cx="9692640" cy="4529470"/>
          </a:xfrm>
        </p:spPr>
        <p:txBody>
          <a:bodyPr>
            <a:normAutofit/>
          </a:bodyPr>
          <a:lstStyle/>
          <a:p>
            <a:r>
              <a:rPr lang="en-US" sz="3400" dirty="0" smtClean="0"/>
              <a:t>So </a:t>
            </a:r>
            <a:r>
              <a:rPr lang="en-US" sz="3400" dirty="0"/>
              <a:t>much of what I loved about programming, was just missing from the experience of programming in Java. And that, in a sense, was a big driving motivation. And as C# 1.0 occurred, I was faced with a desperate situation: that I might actually have to do all my programming in either Java or C# 1.0. And I actually had to do personally do something about this at Microsoft, either by improving C# to the point that it was what I wanted to use, or by working on a new language</a:t>
            </a:r>
            <a:r>
              <a:rPr lang="en-US" sz="3400" dirty="0" smtClean="0"/>
              <a:t>. </a:t>
            </a:r>
            <a:endParaRPr lang="en-US" sz="3400" dirty="0"/>
          </a:p>
        </p:txBody>
      </p:sp>
    </p:spTree>
    <p:extLst>
      <p:ext uri="{BB962C8B-B14F-4D97-AF65-F5344CB8AC3E}">
        <p14:creationId xmlns:p14="http://schemas.microsoft.com/office/powerpoint/2010/main" val="15470900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348063" y="2477209"/>
            <a:ext cx="1899138" cy="1899138"/>
          </a:xfrm>
          <a:prstGeom prst="rect">
            <a:avLst/>
          </a:prstGeom>
        </p:spPr>
      </p:pic>
      <p:pic>
        <p:nvPicPr>
          <p:cNvPr id="2" name="Picture 1"/>
          <p:cNvPicPr>
            <a:picLocks noChangeAspect="1"/>
          </p:cNvPicPr>
          <p:nvPr/>
        </p:nvPicPr>
        <p:blipFill rotWithShape="1">
          <a:blip r:embed="rId4"/>
          <a:srcRect l="9617"/>
          <a:stretch/>
        </p:blipFill>
        <p:spPr>
          <a:xfrm>
            <a:off x="830017" y="2992699"/>
            <a:ext cx="3891518" cy="3229203"/>
          </a:xfrm>
          <a:prstGeom prst="rect">
            <a:avLst/>
          </a:prstGeom>
        </p:spPr>
      </p:pic>
      <p:pic>
        <p:nvPicPr>
          <p:cNvPr id="4" name="Picture 3"/>
          <p:cNvPicPr>
            <a:picLocks noChangeAspect="1"/>
          </p:cNvPicPr>
          <p:nvPr/>
        </p:nvPicPr>
        <p:blipFill rotWithShape="1">
          <a:blip r:embed="rId5"/>
          <a:srcRect t="7225" r="11620" b="10160"/>
          <a:stretch/>
        </p:blipFill>
        <p:spPr>
          <a:xfrm>
            <a:off x="5492199" y="2025444"/>
            <a:ext cx="3085200" cy="3845274"/>
          </a:xfrm>
          <a:prstGeom prst="rect">
            <a:avLst/>
          </a:prstGeom>
        </p:spPr>
      </p:pic>
      <p:sp>
        <p:nvSpPr>
          <p:cNvPr id="9" name="Title 8"/>
          <p:cNvSpPr>
            <a:spLocks noGrp="1"/>
          </p:cNvSpPr>
          <p:nvPr>
            <p:ph type="title"/>
          </p:nvPr>
        </p:nvSpPr>
        <p:spPr/>
        <p:txBody>
          <a:bodyPr/>
          <a:lstStyle/>
          <a:p>
            <a:r>
              <a:rPr lang="en-US" dirty="0" smtClean="0"/>
              <a:t>Push for .NET Generics make it in to C# 2.0, 1999-2004</a:t>
            </a:r>
            <a:endParaRPr lang="en-US" dirty="0"/>
          </a:p>
        </p:txBody>
      </p:sp>
    </p:spTree>
    <p:extLst>
      <p:ext uri="{BB962C8B-B14F-4D97-AF65-F5344CB8AC3E}">
        <p14:creationId xmlns:p14="http://schemas.microsoft.com/office/powerpoint/2010/main" val="21032007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fixes for generics, 2002-2004</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313" y="3107600"/>
            <a:ext cx="9349701" cy="2518069"/>
          </a:xfrm>
          <a:prstGeom prst="rect">
            <a:avLst/>
          </a:prstGeom>
        </p:spPr>
      </p:pic>
    </p:spTree>
    <p:extLst>
      <p:ext uri="{BB962C8B-B14F-4D97-AF65-F5344CB8AC3E}">
        <p14:creationId xmlns:p14="http://schemas.microsoft.com/office/powerpoint/2010/main" val="810635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 which we finally meet the hero of our story: F#</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77492" y="2248955"/>
            <a:ext cx="6413344" cy="4019029"/>
          </a:xfrm>
          <a:prstGeom prst="rect">
            <a:avLst/>
          </a:prstGeom>
        </p:spPr>
      </p:pic>
    </p:spTree>
    <p:extLst>
      <p:ext uri="{BB962C8B-B14F-4D97-AF65-F5344CB8AC3E}">
        <p14:creationId xmlns:p14="http://schemas.microsoft.com/office/powerpoint/2010/main" val="11349445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few papers related to F#</a:t>
            </a:r>
            <a:endParaRPr lang="en-US" dirty="0"/>
          </a:p>
        </p:txBody>
      </p:sp>
      <p:sp>
        <p:nvSpPr>
          <p:cNvPr id="4" name="Content Placeholder 3"/>
          <p:cNvSpPr>
            <a:spLocks noGrp="1"/>
          </p:cNvSpPr>
          <p:nvPr>
            <p:ph idx="1"/>
          </p:nvPr>
        </p:nvSpPr>
        <p:spPr/>
        <p:txBody>
          <a:bodyPr>
            <a:normAutofit fontScale="55000" lnSpcReduction="20000"/>
          </a:bodyPr>
          <a:lstStyle/>
          <a:p>
            <a:r>
              <a:rPr lang="en-US" dirty="0"/>
              <a:t>Tomas </a:t>
            </a:r>
            <a:r>
              <a:rPr lang="en-US" dirty="0" err="1"/>
              <a:t>Petricek</a:t>
            </a:r>
            <a:r>
              <a:rPr lang="en-US" dirty="0"/>
              <a:t> and Don Syme, </a:t>
            </a:r>
            <a:r>
              <a:rPr lang="en-US" dirty="0">
                <a:hlinkClick r:id="rId2"/>
              </a:rPr>
              <a:t>The F# Computation Expression Zoo</a:t>
            </a:r>
            <a:r>
              <a:rPr lang="en-US" dirty="0"/>
              <a:t>, in </a:t>
            </a:r>
            <a:r>
              <a:rPr lang="en-US" i="1" dirty="0"/>
              <a:t>Proceedings of Practical Aspects of Declarative Languages</a:t>
            </a:r>
            <a:r>
              <a:rPr lang="en-US" dirty="0"/>
              <a:t>, ACM, 2014.</a:t>
            </a:r>
          </a:p>
          <a:p>
            <a:r>
              <a:rPr lang="en-US" dirty="0"/>
              <a:t>Don Syme, Kenji Takeda, Keith </a:t>
            </a:r>
            <a:r>
              <a:rPr lang="en-US" dirty="0" err="1"/>
              <a:t>Battocchi</a:t>
            </a:r>
            <a:r>
              <a:rPr lang="en-US" dirty="0"/>
              <a:t>, Donna </a:t>
            </a:r>
            <a:r>
              <a:rPr lang="en-US" dirty="0" err="1"/>
              <a:t>Malayeri</a:t>
            </a:r>
            <a:r>
              <a:rPr lang="en-US" dirty="0"/>
              <a:t>, and Tomas </a:t>
            </a:r>
            <a:r>
              <a:rPr lang="en-US" dirty="0" err="1"/>
              <a:t>Petricek</a:t>
            </a:r>
            <a:r>
              <a:rPr lang="en-US" dirty="0"/>
              <a:t>, </a:t>
            </a:r>
            <a:r>
              <a:rPr lang="en-US" dirty="0">
                <a:hlinkClick r:id="rId3"/>
              </a:rPr>
              <a:t>Themes in Information-Rich Functional Programming for Internet-Scale Data Sources</a:t>
            </a:r>
            <a:r>
              <a:rPr lang="en-US" dirty="0"/>
              <a:t>, ACM, 24 January 2013.</a:t>
            </a:r>
          </a:p>
          <a:p>
            <a:r>
              <a:rPr lang="en-US" dirty="0"/>
              <a:t>Don Syme, Keith </a:t>
            </a:r>
            <a:r>
              <a:rPr lang="en-US" dirty="0" err="1"/>
              <a:t>Battocchi</a:t>
            </a:r>
            <a:r>
              <a:rPr lang="en-US" dirty="0"/>
              <a:t>, and Gordon </a:t>
            </a:r>
            <a:r>
              <a:rPr lang="en-US" dirty="0" err="1"/>
              <a:t>Hodgenson</a:t>
            </a:r>
            <a:r>
              <a:rPr lang="en-US" dirty="0"/>
              <a:t>, </a:t>
            </a:r>
            <a:r>
              <a:rPr lang="en-US" dirty="0">
                <a:hlinkClick r:id="rId4"/>
              </a:rPr>
              <a:t>Creating a Type Provider (F#)</a:t>
            </a:r>
            <a:r>
              <a:rPr lang="en-US" dirty="0"/>
              <a:t>, Microsoft, 12 January 2013.</a:t>
            </a:r>
          </a:p>
          <a:p>
            <a:r>
              <a:rPr lang="en-US" dirty="0"/>
              <a:t>Don Syme, Adam </a:t>
            </a:r>
            <a:r>
              <a:rPr lang="en-US" dirty="0" err="1"/>
              <a:t>Granicz</a:t>
            </a:r>
            <a:r>
              <a:rPr lang="en-US" dirty="0"/>
              <a:t>, and Antonio </a:t>
            </a:r>
            <a:r>
              <a:rPr lang="en-US" dirty="0" err="1"/>
              <a:t>Cisternino</a:t>
            </a:r>
            <a:r>
              <a:rPr lang="en-US" dirty="0"/>
              <a:t>, </a:t>
            </a:r>
            <a:r>
              <a:rPr lang="en-US" dirty="0">
                <a:hlinkClick r:id="rId5"/>
              </a:rPr>
              <a:t>Expert F# 3.0</a:t>
            </a:r>
            <a:r>
              <a:rPr lang="en-US" dirty="0"/>
              <a:t>, </a:t>
            </a:r>
            <a:r>
              <a:rPr lang="en-US" dirty="0" err="1"/>
              <a:t>Apress</a:t>
            </a:r>
            <a:r>
              <a:rPr lang="en-US" dirty="0"/>
              <a:t>, 7 November 2012.</a:t>
            </a:r>
          </a:p>
          <a:p>
            <a:r>
              <a:rPr lang="en-US" dirty="0"/>
              <a:t>Don Syme, Keith </a:t>
            </a:r>
            <a:r>
              <a:rPr lang="en-US" dirty="0" err="1"/>
              <a:t>Battocchi</a:t>
            </a:r>
            <a:r>
              <a:rPr lang="en-US" dirty="0"/>
              <a:t>, Kenji Takeda, Donna </a:t>
            </a:r>
            <a:r>
              <a:rPr lang="en-US" dirty="0" err="1"/>
              <a:t>Malayeri</a:t>
            </a:r>
            <a:r>
              <a:rPr lang="en-US" dirty="0"/>
              <a:t>, </a:t>
            </a:r>
            <a:r>
              <a:rPr lang="en-US" dirty="0" err="1"/>
              <a:t>Jomo</a:t>
            </a:r>
            <a:r>
              <a:rPr lang="en-US" dirty="0"/>
              <a:t> Fisher, Jack Hu, Tao Liu, Brian McNamara, Daniel Quirk, Matteo </a:t>
            </a:r>
            <a:r>
              <a:rPr lang="en-US" dirty="0" err="1"/>
              <a:t>Taveggia</a:t>
            </a:r>
            <a:r>
              <a:rPr lang="en-US" dirty="0"/>
              <a:t>, </a:t>
            </a:r>
            <a:r>
              <a:rPr lang="en-US" dirty="0" err="1"/>
              <a:t>Wonseok</a:t>
            </a:r>
            <a:r>
              <a:rPr lang="en-US" dirty="0"/>
              <a:t> </a:t>
            </a:r>
            <a:r>
              <a:rPr lang="en-US" dirty="0" err="1"/>
              <a:t>Chae</a:t>
            </a:r>
            <a:r>
              <a:rPr lang="en-US" dirty="0"/>
              <a:t>, </a:t>
            </a:r>
            <a:r>
              <a:rPr lang="en-US" dirty="0" err="1"/>
              <a:t>Uladzimir</a:t>
            </a:r>
            <a:r>
              <a:rPr lang="en-US" dirty="0"/>
              <a:t> </a:t>
            </a:r>
            <a:r>
              <a:rPr lang="en-US" dirty="0" err="1"/>
              <a:t>Matsveyeu</a:t>
            </a:r>
            <a:r>
              <a:rPr lang="en-US" dirty="0"/>
              <a:t>, and Tomas </a:t>
            </a:r>
            <a:r>
              <a:rPr lang="en-US" dirty="0" err="1"/>
              <a:t>Petricek</a:t>
            </a:r>
            <a:r>
              <a:rPr lang="en-US" dirty="0"/>
              <a:t>, </a:t>
            </a:r>
            <a:r>
              <a:rPr lang="en-US" dirty="0">
                <a:hlinkClick r:id="rId6"/>
              </a:rPr>
              <a:t>F#3.0 - Strongly-Typed Language Support for Internet-Scale Information Sources</a:t>
            </a:r>
            <a:r>
              <a:rPr lang="en-US" dirty="0"/>
              <a:t>, no. MSR-TR-2012-101, 21 September 2012.</a:t>
            </a:r>
          </a:p>
          <a:p>
            <a:r>
              <a:rPr lang="en-US" dirty="0"/>
              <a:t>Tomas </a:t>
            </a:r>
            <a:r>
              <a:rPr lang="en-US" dirty="0" err="1"/>
              <a:t>Petricek</a:t>
            </a:r>
            <a:r>
              <a:rPr lang="en-US" dirty="0"/>
              <a:t>, Don Syme, and Alan Mycroft, </a:t>
            </a:r>
            <a:r>
              <a:rPr lang="en-US" dirty="0">
                <a:hlinkClick r:id="rId7"/>
              </a:rPr>
              <a:t>Extending Monads with Pattern Matching</a:t>
            </a:r>
            <a:r>
              <a:rPr lang="en-US" dirty="0"/>
              <a:t>, </a:t>
            </a:r>
            <a:r>
              <a:rPr lang="en-US" dirty="0" err="1"/>
              <a:t>in</a:t>
            </a:r>
            <a:r>
              <a:rPr lang="en-US" i="1" dirty="0" err="1"/>
              <a:t>Proceedings</a:t>
            </a:r>
            <a:r>
              <a:rPr lang="en-US" i="1" dirty="0"/>
              <a:t> of Haskell Symposium</a:t>
            </a:r>
            <a:r>
              <a:rPr lang="en-US" dirty="0"/>
              <a:t>, ACM, 2011.</a:t>
            </a:r>
          </a:p>
          <a:p>
            <a:r>
              <a:rPr lang="en-US" dirty="0"/>
              <a:t>Tomas </a:t>
            </a:r>
            <a:r>
              <a:rPr lang="en-US" dirty="0" err="1"/>
              <a:t>Petricek</a:t>
            </a:r>
            <a:r>
              <a:rPr lang="en-US" dirty="0"/>
              <a:t> and Don Syme, </a:t>
            </a:r>
            <a:r>
              <a:rPr lang="en-US" dirty="0">
                <a:hlinkClick r:id="rId8"/>
              </a:rPr>
              <a:t>Joinads: a retargetable control-flow construct for reactive, parallel and concurrent programming</a:t>
            </a:r>
            <a:r>
              <a:rPr lang="en-US" dirty="0"/>
              <a:t>, in </a:t>
            </a:r>
            <a:r>
              <a:rPr lang="en-US" i="1" dirty="0"/>
              <a:t>Proceedings of Practical Aspects of Declarative Languages</a:t>
            </a:r>
            <a:r>
              <a:rPr lang="en-US" dirty="0"/>
              <a:t>, ACM, 2011.</a:t>
            </a:r>
          </a:p>
          <a:p>
            <a:r>
              <a:rPr lang="en-US" dirty="0"/>
              <a:t>Donald Syme, Tomas </a:t>
            </a:r>
            <a:r>
              <a:rPr lang="en-US" dirty="0" err="1"/>
              <a:t>Petricek</a:t>
            </a:r>
            <a:r>
              <a:rPr lang="en-US" dirty="0"/>
              <a:t>, and Dmitry </a:t>
            </a:r>
            <a:r>
              <a:rPr lang="en-US" dirty="0" err="1"/>
              <a:t>Lomov</a:t>
            </a:r>
            <a:r>
              <a:rPr lang="en-US" dirty="0"/>
              <a:t>, </a:t>
            </a:r>
            <a:r>
              <a:rPr lang="en-US" dirty="0">
                <a:hlinkClick r:id="rId9"/>
              </a:rPr>
              <a:t>The F# Asynchronous Programming Model</a:t>
            </a:r>
            <a:r>
              <a:rPr lang="en-US" dirty="0"/>
              <a:t>, </a:t>
            </a:r>
            <a:r>
              <a:rPr lang="en-US" dirty="0" err="1"/>
              <a:t>in</a:t>
            </a:r>
            <a:r>
              <a:rPr lang="en-US" i="1" dirty="0" err="1"/>
              <a:t>In</a:t>
            </a:r>
            <a:r>
              <a:rPr lang="en-US" i="1" dirty="0"/>
              <a:t> Proceedings of Principles and Applications of Declarative Languages, 2011</a:t>
            </a:r>
            <a:r>
              <a:rPr lang="en-US" dirty="0"/>
              <a:t>, ACM SIGPLAN, 2011.</a:t>
            </a:r>
          </a:p>
          <a:p>
            <a:r>
              <a:rPr lang="en-US" dirty="0"/>
              <a:t>Tomas </a:t>
            </a:r>
            <a:r>
              <a:rPr lang="en-US" dirty="0" err="1"/>
              <a:t>Petricek</a:t>
            </a:r>
            <a:r>
              <a:rPr lang="en-US" dirty="0"/>
              <a:t> and Donald Syme, </a:t>
            </a:r>
            <a:r>
              <a:rPr lang="en-US" dirty="0">
                <a:hlinkClick r:id="rId10"/>
              </a:rPr>
              <a:t>Collecting hollywood's garbage: avoiding space-leaks in composite events</a:t>
            </a:r>
            <a:r>
              <a:rPr lang="en-US" dirty="0"/>
              <a:t>, in </a:t>
            </a:r>
            <a:r>
              <a:rPr lang="en-US" i="1" dirty="0"/>
              <a:t>ISMM '10 Proceedings of the 2010 international symposium on Memory management </a:t>
            </a:r>
            <a:r>
              <a:rPr lang="en-US" dirty="0"/>
              <a:t>, ACM SIGPLAN, 2010.</a:t>
            </a:r>
          </a:p>
          <a:p>
            <a:r>
              <a:rPr lang="en-US" dirty="0"/>
              <a:t>Don Syme, </a:t>
            </a:r>
            <a:r>
              <a:rPr lang="en-US" dirty="0">
                <a:hlinkClick r:id="rId11"/>
              </a:rPr>
              <a:t>The F# Draft Language Specification</a:t>
            </a:r>
            <a:r>
              <a:rPr lang="en-US" dirty="0"/>
              <a:t>, Microsoft, 1 February 2009</a:t>
            </a:r>
            <a:r>
              <a:rPr lang="en-US" dirty="0" smtClean="0"/>
              <a:t>.</a:t>
            </a:r>
            <a:endParaRPr lang="en-US" dirty="0"/>
          </a:p>
        </p:txBody>
      </p:sp>
    </p:spTree>
    <p:extLst>
      <p:ext uri="{BB962C8B-B14F-4D97-AF65-F5344CB8AC3E}">
        <p14:creationId xmlns:p14="http://schemas.microsoft.com/office/powerpoint/2010/main" val="1427437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1.0, 2005</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70170" y="2250827"/>
            <a:ext cx="8614140" cy="4099333"/>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8545" y="2084832"/>
            <a:ext cx="2427775" cy="4431323"/>
          </a:xfrm>
          <a:prstGeom prst="rect">
            <a:avLst/>
          </a:prstGeom>
        </p:spPr>
      </p:pic>
    </p:spTree>
    <p:extLst>
      <p:ext uri="{BB962C8B-B14F-4D97-AF65-F5344CB8AC3E}">
        <p14:creationId xmlns:p14="http://schemas.microsoft.com/office/powerpoint/2010/main" val="15874168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of measure, 2008</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94143" y="585216"/>
            <a:ext cx="2971026" cy="410441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0770" y="2687391"/>
            <a:ext cx="7647054" cy="139968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85800" y="5050284"/>
            <a:ext cx="10058400" cy="1045675"/>
          </a:xfrm>
          <a:prstGeom prst="rect">
            <a:avLst/>
          </a:prstGeom>
        </p:spPr>
      </p:pic>
    </p:spTree>
    <p:extLst>
      <p:ext uri="{BB962C8B-B14F-4D97-AF65-F5344CB8AC3E}">
        <p14:creationId xmlns:p14="http://schemas.microsoft.com/office/powerpoint/2010/main" val="9461069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Babbage (1791-1871) &amp;</a:t>
            </a:r>
            <a:br>
              <a:rPr lang="en-US" dirty="0" smtClean="0"/>
            </a:br>
            <a:r>
              <a:rPr lang="en-US" dirty="0" smtClean="0"/>
              <a:t>Ada </a:t>
            </a:r>
            <a:r>
              <a:rPr lang="en-US" dirty="0" err="1" smtClean="0"/>
              <a:t>LoveLace</a:t>
            </a:r>
            <a:r>
              <a:rPr lang="en-US" dirty="0" smtClean="0"/>
              <a:t> (1815-1852)</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36465" y="2355065"/>
            <a:ext cx="2836864" cy="407559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57175" y="2355065"/>
            <a:ext cx="3112537" cy="407559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59046" y="1335024"/>
            <a:ext cx="5650236" cy="4687548"/>
          </a:xfrm>
          <a:prstGeom prst="rect">
            <a:avLst/>
          </a:prstGeom>
        </p:spPr>
      </p:pic>
    </p:spTree>
    <p:extLst>
      <p:ext uri="{BB962C8B-B14F-4D97-AF65-F5344CB8AC3E}">
        <p14:creationId xmlns:p14="http://schemas.microsoft.com/office/powerpoint/2010/main" val="24120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Providers, 2009</a:t>
            </a:r>
            <a:endParaRPr lang="en-US" dirty="0"/>
          </a:p>
        </p:txBody>
      </p:sp>
      <p:sp>
        <p:nvSpPr>
          <p:cNvPr id="3" name="Content Placeholder 2"/>
          <p:cNvSpPr>
            <a:spLocks noGrp="1"/>
          </p:cNvSpPr>
          <p:nvPr>
            <p:ph idx="1"/>
          </p:nvPr>
        </p:nvSpPr>
        <p:spPr>
          <a:xfrm>
            <a:off x="1024129" y="2286000"/>
            <a:ext cx="7554574" cy="402336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”Let’s #r a database!”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2010: </a:t>
            </a:r>
            <a:r>
              <a:rPr lang="en-US" dirty="0" err="1" smtClean="0"/>
              <a:t>Jomo</a:t>
            </a:r>
            <a:r>
              <a:rPr lang="en-US" dirty="0" smtClean="0"/>
              <a:t> Fisher prototypes the Excel and Freebase type providers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2011: Decided to make it a feature of F# 3.0. Was called “awesome typing</a:t>
            </a:r>
            <a:r>
              <a:rPr lang="en-US" dirty="0" smtClean="0"/>
              <a:t>.”</a:t>
            </a:r>
            <a:endParaRPr lang="en-US" dirty="0"/>
          </a:p>
        </p:txBody>
      </p:sp>
      <p:pic>
        <p:nvPicPr>
          <p:cNvPr id="4" name="Picture 3"/>
          <p:cNvPicPr>
            <a:picLocks noChangeAspect="1"/>
          </p:cNvPicPr>
          <p:nvPr/>
        </p:nvPicPr>
        <p:blipFill>
          <a:blip r:embed="rId3"/>
          <a:stretch>
            <a:fillRect/>
          </a:stretch>
        </p:blipFill>
        <p:spPr>
          <a:xfrm>
            <a:off x="8578703" y="2084832"/>
            <a:ext cx="2969142" cy="2969142"/>
          </a:xfrm>
          <a:prstGeom prst="rect">
            <a:avLst/>
          </a:prstGeom>
        </p:spPr>
      </p:pic>
    </p:spTree>
    <p:extLst>
      <p:ext uri="{BB962C8B-B14F-4D97-AF65-F5344CB8AC3E}">
        <p14:creationId xmlns:p14="http://schemas.microsoft.com/office/powerpoint/2010/main" val="20379526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2010s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447757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 2.0 Included in Visual Studio 2010! </a:t>
            </a:r>
            <a:endParaRPr lang="en-US" dirty="0"/>
          </a:p>
        </p:txBody>
      </p:sp>
      <p:pic>
        <p:nvPicPr>
          <p:cNvPr id="7" name="Picture 6"/>
          <p:cNvPicPr>
            <a:picLocks noChangeAspect="1"/>
          </p:cNvPicPr>
          <p:nvPr/>
        </p:nvPicPr>
        <p:blipFill>
          <a:blip r:embed="rId3"/>
          <a:stretch>
            <a:fillRect/>
          </a:stretch>
        </p:blipFill>
        <p:spPr>
          <a:xfrm>
            <a:off x="1047574" y="2372044"/>
            <a:ext cx="3579446" cy="3579446"/>
          </a:xfrm>
          <a:prstGeom prst="rect">
            <a:avLst/>
          </a:prstGeom>
        </p:spPr>
      </p:pic>
      <p:sp>
        <p:nvSpPr>
          <p:cNvPr id="8" name="TextBox 7"/>
          <p:cNvSpPr txBox="1"/>
          <p:nvPr/>
        </p:nvSpPr>
        <p:spPr>
          <a:xfrm>
            <a:off x="5399075" y="3746269"/>
            <a:ext cx="595035" cy="830997"/>
          </a:xfrm>
          <a:prstGeom prst="rect">
            <a:avLst/>
          </a:prstGeom>
          <a:noFill/>
        </p:spPr>
        <p:txBody>
          <a:bodyPr wrap="none" rtlCol="0">
            <a:spAutoFit/>
          </a:bodyPr>
          <a:lstStyle/>
          <a:p>
            <a:r>
              <a:rPr lang="en-US" sz="4800" dirty="0" smtClean="0"/>
              <a:t>+</a:t>
            </a:r>
            <a:endParaRPr lang="en-US" sz="4800" dirty="0"/>
          </a:p>
        </p:txBody>
      </p:sp>
      <p:pic>
        <p:nvPicPr>
          <p:cNvPr id="2" name="Picture 1"/>
          <p:cNvPicPr>
            <a:picLocks noChangeAspect="1"/>
          </p:cNvPicPr>
          <p:nvPr/>
        </p:nvPicPr>
        <p:blipFill>
          <a:blip r:embed="rId4"/>
          <a:stretch>
            <a:fillRect/>
          </a:stretch>
        </p:blipFill>
        <p:spPr>
          <a:xfrm>
            <a:off x="7321697" y="2834617"/>
            <a:ext cx="4013200" cy="2654300"/>
          </a:xfrm>
          <a:prstGeom prst="rect">
            <a:avLst/>
          </a:prstGeom>
        </p:spPr>
      </p:pic>
    </p:spTree>
    <p:extLst>
      <p:ext uri="{BB962C8B-B14F-4D97-AF65-F5344CB8AC3E}">
        <p14:creationId xmlns:p14="http://schemas.microsoft.com/office/powerpoint/2010/main" val="106790382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is Open sourced! 2010</a:t>
            </a:r>
            <a:endParaRPr lang="en-US" dirty="0"/>
          </a:p>
        </p:txBody>
      </p:sp>
      <p:pic>
        <p:nvPicPr>
          <p:cNvPr id="3" name="Picture 2"/>
          <p:cNvPicPr>
            <a:picLocks noChangeAspect="1"/>
          </p:cNvPicPr>
          <p:nvPr/>
        </p:nvPicPr>
        <p:blipFill>
          <a:blip r:embed="rId3"/>
          <a:stretch>
            <a:fillRect/>
          </a:stretch>
        </p:blipFill>
        <p:spPr>
          <a:xfrm>
            <a:off x="5580183" y="1814732"/>
            <a:ext cx="6314831" cy="472625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7478" y="2123120"/>
            <a:ext cx="4796693" cy="1702968"/>
          </a:xfrm>
          <a:prstGeom prst="rect">
            <a:avLst/>
          </a:prstGeom>
        </p:spPr>
      </p:pic>
      <p:sp>
        <p:nvSpPr>
          <p:cNvPr id="5" name="TextBox 4"/>
          <p:cNvSpPr txBox="1"/>
          <p:nvPr/>
        </p:nvSpPr>
        <p:spPr>
          <a:xfrm>
            <a:off x="1024128" y="4618892"/>
            <a:ext cx="2930769" cy="430887"/>
          </a:xfrm>
          <a:prstGeom prst="rect">
            <a:avLst/>
          </a:prstGeom>
          <a:noFill/>
        </p:spPr>
        <p:txBody>
          <a:bodyPr wrap="square" rtlCol="0">
            <a:spAutoFit/>
          </a:bodyPr>
          <a:lstStyle/>
          <a:p>
            <a:r>
              <a:rPr lang="en-US" sz="2200" dirty="0" smtClean="0"/>
              <a:t>Uses the Apache license</a:t>
            </a:r>
            <a:endParaRPr lang="en-US" sz="2200" dirty="0"/>
          </a:p>
        </p:txBody>
      </p:sp>
    </p:spTree>
    <p:extLst>
      <p:ext uri="{BB962C8B-B14F-4D97-AF65-F5344CB8AC3E}">
        <p14:creationId xmlns:p14="http://schemas.microsoft.com/office/powerpoint/2010/main" val="146862902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4123" y="1826928"/>
            <a:ext cx="11863755" cy="4878672"/>
          </a:xfrm>
          <a:prstGeom prst="rect">
            <a:avLst/>
          </a:prstGeom>
        </p:spPr>
      </p:pic>
      <p:sp>
        <p:nvSpPr>
          <p:cNvPr id="4" name="Title 3"/>
          <p:cNvSpPr>
            <a:spLocks noGrp="1"/>
          </p:cNvSpPr>
          <p:nvPr>
            <p:ph type="title"/>
          </p:nvPr>
        </p:nvSpPr>
        <p:spPr/>
        <p:txBody>
          <a:bodyPr/>
          <a:lstStyle/>
          <a:p>
            <a:r>
              <a:rPr lang="en-US" dirty="0"/>
              <a:t>F# 2.0, </a:t>
            </a:r>
            <a:r>
              <a:rPr lang="en-US" dirty="0" smtClean="0"/>
              <a:t>2010</a:t>
            </a:r>
            <a:endParaRPr lang="en-US" dirty="0"/>
          </a:p>
        </p:txBody>
      </p:sp>
      <p:sp>
        <p:nvSpPr>
          <p:cNvPr id="5" name="Rectangle 4"/>
          <p:cNvSpPr/>
          <p:nvPr/>
        </p:nvSpPr>
        <p:spPr>
          <a:xfrm>
            <a:off x="4947138" y="1770185"/>
            <a:ext cx="7244862" cy="50878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7459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FSharp.org</a:t>
            </a:r>
            <a:r>
              <a:rPr lang="en-US" dirty="0" smtClean="0"/>
              <a:t>, 2012 </a:t>
            </a:r>
            <a:endParaRPr lang="en-US" dirty="0"/>
          </a:p>
        </p:txBody>
      </p:sp>
      <p:sp>
        <p:nvSpPr>
          <p:cNvPr id="3" name="Content Placeholder 2"/>
          <p:cNvSpPr>
            <a:spLocks noGrp="1"/>
          </p:cNvSpPr>
          <p:nvPr>
            <p:ph idx="1"/>
          </p:nvPr>
        </p:nvSpPr>
        <p:spPr>
          <a:xfrm>
            <a:off x="481464" y="2312086"/>
            <a:ext cx="6248990" cy="3796106"/>
          </a:xfrm>
        </p:spPr>
        <p:txBody>
          <a:bodyPr/>
          <a:lstStyle/>
          <a:p>
            <a:r>
              <a:rPr lang="en-US" dirty="0" smtClean="0"/>
              <a:t>Created by Phil </a:t>
            </a:r>
            <a:r>
              <a:rPr lang="en-US" dirty="0" err="1" smtClean="0"/>
              <a:t>Trelford</a:t>
            </a:r>
            <a:r>
              <a:rPr lang="en-US" dirty="0" smtClean="0"/>
              <a:t>, Tomas </a:t>
            </a:r>
            <a:r>
              <a:rPr lang="en-US" dirty="0" err="1" smtClean="0"/>
              <a:t>Petricek</a:t>
            </a:r>
            <a:r>
              <a:rPr lang="en-US" dirty="0" smtClean="0"/>
              <a:t>, Don Syme</a:t>
            </a:r>
          </a:p>
          <a:p>
            <a:r>
              <a:rPr lang="en-US" dirty="0" smtClean="0"/>
              <a:t>2012: Early talks were fueled by much tea and cake. Domain purchased, and folks joined by emailing.  </a:t>
            </a:r>
          </a:p>
          <a:p>
            <a:r>
              <a:rPr lang="en-US" dirty="0" smtClean="0"/>
              <a:t>2014: Formally organized. </a:t>
            </a:r>
          </a:p>
          <a:p>
            <a:r>
              <a:rPr lang="en-US" dirty="0" smtClean="0"/>
              <a:t>2015: Board elections held; 501c(3) Charitable organization. </a:t>
            </a:r>
          </a:p>
          <a:p>
            <a:r>
              <a:rPr lang="en-US" dirty="0" smtClean="0"/>
              <a:t>2016: Nearly 1000 members, training programs, working groups (join!).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54462" y="300405"/>
            <a:ext cx="4069899" cy="3568853"/>
          </a:xfrm>
          <a:prstGeom prst="rect">
            <a:avLst/>
          </a:prstGeom>
        </p:spPr>
      </p:pic>
      <p:pic>
        <p:nvPicPr>
          <p:cNvPr id="7" name="Picture 6"/>
          <p:cNvPicPr>
            <a:picLocks noChangeAspect="1"/>
          </p:cNvPicPr>
          <p:nvPr/>
        </p:nvPicPr>
        <p:blipFill>
          <a:blip r:embed="rId4"/>
          <a:stretch>
            <a:fillRect/>
          </a:stretch>
        </p:blipFill>
        <p:spPr>
          <a:xfrm>
            <a:off x="9484386" y="4096512"/>
            <a:ext cx="2439975" cy="2439975"/>
          </a:xfrm>
          <a:prstGeom prst="rect">
            <a:avLst/>
          </a:prstGeom>
        </p:spPr>
      </p:pic>
      <p:pic>
        <p:nvPicPr>
          <p:cNvPr id="8" name="Picture 7"/>
          <p:cNvPicPr>
            <a:picLocks noChangeAspect="1"/>
          </p:cNvPicPr>
          <p:nvPr/>
        </p:nvPicPr>
        <p:blipFill>
          <a:blip r:embed="rId5"/>
          <a:stretch>
            <a:fillRect/>
          </a:stretch>
        </p:blipFill>
        <p:spPr>
          <a:xfrm>
            <a:off x="6533973" y="4096512"/>
            <a:ext cx="2445006" cy="243997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25228" y="300405"/>
            <a:ext cx="1698145" cy="1698145"/>
          </a:xfrm>
          <a:prstGeom prst="rect">
            <a:avLst/>
          </a:prstGeom>
        </p:spPr>
      </p:pic>
    </p:spTree>
    <p:extLst>
      <p:ext uri="{BB962C8B-B14F-4D97-AF65-F5344CB8AC3E}">
        <p14:creationId xmlns:p14="http://schemas.microsoft.com/office/powerpoint/2010/main" val="4443010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4123" y="1826928"/>
            <a:ext cx="11863755" cy="4878672"/>
          </a:xfrm>
          <a:prstGeom prst="rect">
            <a:avLst/>
          </a:prstGeom>
        </p:spPr>
      </p:pic>
      <p:sp>
        <p:nvSpPr>
          <p:cNvPr id="4" name="Title 3"/>
          <p:cNvSpPr>
            <a:spLocks noGrp="1"/>
          </p:cNvSpPr>
          <p:nvPr>
            <p:ph type="title"/>
          </p:nvPr>
        </p:nvSpPr>
        <p:spPr/>
        <p:txBody>
          <a:bodyPr/>
          <a:lstStyle/>
          <a:p>
            <a:r>
              <a:rPr lang="en-US" dirty="0"/>
              <a:t>F# 3.0, </a:t>
            </a:r>
            <a:r>
              <a:rPr lang="en-US" dirty="0" smtClean="0"/>
              <a:t>2012</a:t>
            </a:r>
            <a:endParaRPr lang="en-US" dirty="0"/>
          </a:p>
        </p:txBody>
      </p:sp>
      <p:sp>
        <p:nvSpPr>
          <p:cNvPr id="5" name="Rectangle 4"/>
          <p:cNvSpPr/>
          <p:nvPr/>
        </p:nvSpPr>
        <p:spPr>
          <a:xfrm>
            <a:off x="6963508" y="1770185"/>
            <a:ext cx="5228492" cy="50878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7978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Moved to </a:t>
            </a:r>
            <a:r>
              <a:rPr lang="en-US" dirty="0" err="1" smtClean="0"/>
              <a:t>github</a:t>
            </a:r>
            <a:r>
              <a:rPr lang="en-US" dirty="0" smtClean="0"/>
              <a:t>, 2015</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37208" y="2084832"/>
            <a:ext cx="4893912" cy="4112768"/>
          </a:xfrm>
          <a:prstGeom prst="rect">
            <a:avLst/>
          </a:prstGeom>
        </p:spPr>
      </p:pic>
    </p:spTree>
    <p:extLst>
      <p:ext uri="{BB962C8B-B14F-4D97-AF65-F5344CB8AC3E}">
        <p14:creationId xmlns:p14="http://schemas.microsoft.com/office/powerpoint/2010/main" val="11983534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4123" y="1826928"/>
            <a:ext cx="11863755" cy="4878672"/>
          </a:xfrm>
          <a:prstGeom prst="rect">
            <a:avLst/>
          </a:prstGeom>
        </p:spPr>
      </p:pic>
      <p:sp>
        <p:nvSpPr>
          <p:cNvPr id="4" name="Title 3"/>
          <p:cNvSpPr>
            <a:spLocks noGrp="1"/>
          </p:cNvSpPr>
          <p:nvPr>
            <p:ph type="title"/>
          </p:nvPr>
        </p:nvSpPr>
        <p:spPr/>
        <p:txBody>
          <a:bodyPr/>
          <a:lstStyle/>
          <a:p>
            <a:r>
              <a:rPr lang="en-US" dirty="0"/>
              <a:t>F# </a:t>
            </a:r>
            <a:r>
              <a:rPr lang="en-US" dirty="0" smtClean="0"/>
              <a:t>3.1, 2015</a:t>
            </a:r>
            <a:endParaRPr lang="en-US" dirty="0"/>
          </a:p>
        </p:txBody>
      </p:sp>
      <p:sp>
        <p:nvSpPr>
          <p:cNvPr id="5" name="Rectangle 4"/>
          <p:cNvSpPr/>
          <p:nvPr/>
        </p:nvSpPr>
        <p:spPr>
          <a:xfrm>
            <a:off x="9261230" y="1770185"/>
            <a:ext cx="2930769" cy="508781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34293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4123" y="1826928"/>
            <a:ext cx="11863755" cy="4878672"/>
          </a:xfrm>
          <a:prstGeom prst="rect">
            <a:avLst/>
          </a:prstGeom>
        </p:spPr>
      </p:pic>
      <p:sp>
        <p:nvSpPr>
          <p:cNvPr id="4" name="Title 3"/>
          <p:cNvSpPr>
            <a:spLocks noGrp="1"/>
          </p:cNvSpPr>
          <p:nvPr>
            <p:ph type="title"/>
          </p:nvPr>
        </p:nvSpPr>
        <p:spPr/>
        <p:txBody>
          <a:bodyPr/>
          <a:lstStyle/>
          <a:p>
            <a:r>
              <a:rPr lang="en-US" dirty="0"/>
              <a:t>F# 4.0, 2016</a:t>
            </a:r>
          </a:p>
        </p:txBody>
      </p:sp>
    </p:spTree>
    <p:extLst>
      <p:ext uri="{BB962C8B-B14F-4D97-AF65-F5344CB8AC3E}">
        <p14:creationId xmlns:p14="http://schemas.microsoft.com/office/powerpoint/2010/main" val="908897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Gottlob</a:t>
            </a:r>
            <a:r>
              <a:rPr lang="en-US" dirty="0" smtClean="0"/>
              <a:t> </a:t>
            </a:r>
            <a:r>
              <a:rPr lang="en-US" dirty="0" err="1" smtClean="0"/>
              <a:t>Frege</a:t>
            </a:r>
            <a:r>
              <a:rPr lang="en-US" dirty="0" smtClean="0"/>
              <a:t> (1848-1925) &amp; </a:t>
            </a:r>
            <a:br>
              <a:rPr lang="en-US" dirty="0" smtClean="0"/>
            </a:br>
            <a:r>
              <a:rPr lang="en-US" dirty="0" smtClean="0"/>
              <a:t>Giuseppe </a:t>
            </a:r>
            <a:r>
              <a:rPr lang="en-US" dirty="0" err="1" smtClean="0"/>
              <a:t>Peano</a:t>
            </a:r>
            <a:r>
              <a:rPr lang="en-US" dirty="0" smtClean="0"/>
              <a:t> (1858-1932)</a:t>
            </a:r>
            <a:endParaRPr lang="en-US" dirty="0"/>
          </a:p>
        </p:txBody>
      </p:sp>
      <p:pic>
        <p:nvPicPr>
          <p:cNvPr id="3" name="Picture 2"/>
          <p:cNvPicPr>
            <a:picLocks noChangeAspect="1"/>
          </p:cNvPicPr>
          <p:nvPr/>
        </p:nvPicPr>
        <p:blipFill>
          <a:blip r:embed="rId3"/>
          <a:stretch>
            <a:fillRect/>
          </a:stretch>
        </p:blipFill>
        <p:spPr>
          <a:xfrm>
            <a:off x="6615522" y="2084832"/>
            <a:ext cx="3575785" cy="4525218"/>
          </a:xfrm>
          <a:prstGeom prst="rect">
            <a:avLst/>
          </a:prstGeom>
        </p:spPr>
      </p:pic>
      <p:pic>
        <p:nvPicPr>
          <p:cNvPr id="7" name="Picture 6"/>
          <p:cNvPicPr>
            <a:picLocks noChangeAspect="1"/>
          </p:cNvPicPr>
          <p:nvPr/>
        </p:nvPicPr>
        <p:blipFill>
          <a:blip r:embed="rId4"/>
          <a:stretch>
            <a:fillRect/>
          </a:stretch>
        </p:blipFill>
        <p:spPr>
          <a:xfrm>
            <a:off x="1469550" y="2084832"/>
            <a:ext cx="3348223" cy="4525218"/>
          </a:xfrm>
          <a:prstGeom prst="rect">
            <a:avLst/>
          </a:prstGeom>
        </p:spPr>
      </p:pic>
    </p:spTree>
    <p:extLst>
      <p:ext uri="{BB962C8B-B14F-4D97-AF65-F5344CB8AC3E}">
        <p14:creationId xmlns:p14="http://schemas.microsoft.com/office/powerpoint/2010/main" val="3947757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0"/>
            <a:ext cx="9977320" cy="6858000"/>
          </a:xfrm>
          <a:prstGeom prst="rect">
            <a:avLst/>
          </a:prstGeom>
        </p:spPr>
      </p:pic>
    </p:spTree>
    <p:extLst>
      <p:ext uri="{BB962C8B-B14F-4D97-AF65-F5344CB8AC3E}">
        <p14:creationId xmlns:p14="http://schemas.microsoft.com/office/powerpoint/2010/main" val="10722480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682" y="536449"/>
            <a:ext cx="9720072" cy="1499616"/>
          </a:xfrm>
        </p:spPr>
        <p:txBody>
          <a:bodyPr/>
          <a:lstStyle/>
          <a:p>
            <a:r>
              <a:rPr lang="en-US" dirty="0" smtClean="0"/>
              <a:t>Today: Type providers are blossoming </a:t>
            </a:r>
            <a:endParaRPr lang="en-US" dirty="0"/>
          </a:p>
        </p:txBody>
      </p:sp>
      <p:pic>
        <p:nvPicPr>
          <p:cNvPr id="5" name="Picture 4"/>
          <p:cNvPicPr>
            <a:picLocks noChangeAspect="1"/>
          </p:cNvPicPr>
          <p:nvPr/>
        </p:nvPicPr>
        <p:blipFill>
          <a:blip r:embed="rId3"/>
          <a:stretch>
            <a:fillRect/>
          </a:stretch>
        </p:blipFill>
        <p:spPr>
          <a:xfrm>
            <a:off x="5243624" y="4407094"/>
            <a:ext cx="2159000" cy="2159000"/>
          </a:xfrm>
          <a:prstGeom prst="rect">
            <a:avLst/>
          </a:prstGeom>
        </p:spPr>
      </p:pic>
      <p:pic>
        <p:nvPicPr>
          <p:cNvPr id="7" name="Picture 6"/>
          <p:cNvPicPr>
            <a:picLocks noChangeAspect="1"/>
          </p:cNvPicPr>
          <p:nvPr/>
        </p:nvPicPr>
        <p:blipFill>
          <a:blip r:embed="rId4"/>
          <a:stretch>
            <a:fillRect/>
          </a:stretch>
        </p:blipFill>
        <p:spPr>
          <a:xfrm>
            <a:off x="2862653" y="2036065"/>
            <a:ext cx="2163452" cy="2159000"/>
          </a:xfrm>
          <a:prstGeom prst="rect">
            <a:avLst/>
          </a:prstGeom>
        </p:spPr>
      </p:pic>
      <p:pic>
        <p:nvPicPr>
          <p:cNvPr id="8" name="Picture 7"/>
          <p:cNvPicPr>
            <a:picLocks noChangeAspect="1"/>
          </p:cNvPicPr>
          <p:nvPr/>
        </p:nvPicPr>
        <p:blipFill>
          <a:blip r:embed="rId5"/>
          <a:stretch>
            <a:fillRect/>
          </a:stretch>
        </p:blipFill>
        <p:spPr>
          <a:xfrm>
            <a:off x="7651082" y="2014494"/>
            <a:ext cx="2159000" cy="2159000"/>
          </a:xfrm>
          <a:prstGeom prst="rect">
            <a:avLst/>
          </a:prstGeom>
        </p:spPr>
      </p:pic>
      <p:pic>
        <p:nvPicPr>
          <p:cNvPr id="9" name="Picture 8"/>
          <p:cNvPicPr>
            <a:picLocks noChangeAspect="1"/>
          </p:cNvPicPr>
          <p:nvPr/>
        </p:nvPicPr>
        <p:blipFill>
          <a:blip r:embed="rId6"/>
          <a:stretch>
            <a:fillRect/>
          </a:stretch>
        </p:blipFill>
        <p:spPr>
          <a:xfrm>
            <a:off x="397764" y="4407095"/>
            <a:ext cx="2189941" cy="2189941"/>
          </a:xfrm>
          <a:prstGeom prst="rect">
            <a:avLst/>
          </a:prstGeom>
        </p:spPr>
      </p:pic>
      <p:pic>
        <p:nvPicPr>
          <p:cNvPr id="10" name="Picture 9"/>
          <p:cNvPicPr>
            <a:picLocks noChangeAspect="1"/>
          </p:cNvPicPr>
          <p:nvPr/>
        </p:nvPicPr>
        <p:blipFill>
          <a:blip r:embed="rId7"/>
          <a:stretch>
            <a:fillRect/>
          </a:stretch>
        </p:blipFill>
        <p:spPr>
          <a:xfrm>
            <a:off x="7651082" y="4407094"/>
            <a:ext cx="2189941" cy="2189941"/>
          </a:xfrm>
          <a:prstGeom prst="rect">
            <a:avLst/>
          </a:prstGeom>
        </p:spPr>
      </p:pic>
      <p:pic>
        <p:nvPicPr>
          <p:cNvPr id="12" name="Picture 11"/>
          <p:cNvPicPr>
            <a:picLocks noChangeAspect="1"/>
          </p:cNvPicPr>
          <p:nvPr/>
        </p:nvPicPr>
        <p:blipFill>
          <a:blip r:embed="rId8"/>
          <a:stretch>
            <a:fillRect/>
          </a:stretch>
        </p:blipFill>
        <p:spPr>
          <a:xfrm>
            <a:off x="2836164" y="4407095"/>
            <a:ext cx="2189941" cy="2189941"/>
          </a:xfrm>
          <a:prstGeom prst="rect">
            <a:avLst/>
          </a:prstGeom>
        </p:spPr>
      </p:pic>
      <p:sp>
        <p:nvSpPr>
          <p:cNvPr id="14" name="TextBox 13"/>
          <p:cNvSpPr txBox="1"/>
          <p:nvPr/>
        </p:nvSpPr>
        <p:spPr>
          <a:xfrm>
            <a:off x="9996832" y="3988828"/>
            <a:ext cx="1833964" cy="430887"/>
          </a:xfrm>
          <a:prstGeom prst="rect">
            <a:avLst/>
          </a:prstGeom>
          <a:noFill/>
        </p:spPr>
        <p:txBody>
          <a:bodyPr wrap="none" rtlCol="0">
            <a:spAutoFit/>
          </a:bodyPr>
          <a:lstStyle/>
          <a:p>
            <a:r>
              <a:rPr lang="en-US" sz="2200" dirty="0" smtClean="0"/>
              <a:t>+ many more! </a:t>
            </a:r>
            <a:endParaRPr lang="en-US" sz="2200" dirty="0"/>
          </a:p>
        </p:txBody>
      </p:sp>
      <p:pic>
        <p:nvPicPr>
          <p:cNvPr id="15" name="Picture 14"/>
          <p:cNvPicPr>
            <a:picLocks noChangeAspect="1"/>
          </p:cNvPicPr>
          <p:nvPr/>
        </p:nvPicPr>
        <p:blipFill>
          <a:blip r:embed="rId9"/>
          <a:stretch>
            <a:fillRect/>
          </a:stretch>
        </p:blipFill>
        <p:spPr>
          <a:xfrm>
            <a:off x="5243623" y="2014494"/>
            <a:ext cx="2159000" cy="2159000"/>
          </a:xfrm>
          <a:prstGeom prst="rect">
            <a:avLst/>
          </a:prstGeom>
        </p:spPr>
      </p:pic>
      <p:pic>
        <p:nvPicPr>
          <p:cNvPr id="16" name="Picture 15"/>
          <p:cNvPicPr>
            <a:picLocks noChangeAspect="1"/>
          </p:cNvPicPr>
          <p:nvPr/>
        </p:nvPicPr>
        <p:blipFill>
          <a:blip r:embed="rId10"/>
          <a:stretch>
            <a:fillRect/>
          </a:stretch>
        </p:blipFill>
        <p:spPr>
          <a:xfrm>
            <a:off x="400805" y="2036065"/>
            <a:ext cx="2159000" cy="2159000"/>
          </a:xfrm>
          <a:prstGeom prst="rect">
            <a:avLst/>
          </a:prstGeom>
        </p:spPr>
      </p:pic>
    </p:spTree>
    <p:extLst>
      <p:ext uri="{BB962C8B-B14F-4D97-AF65-F5344CB8AC3E}">
        <p14:creationId xmlns:p14="http://schemas.microsoft.com/office/powerpoint/2010/main" val="89617916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112795" cy="1499616"/>
          </a:xfrm>
        </p:spPr>
        <p:txBody>
          <a:bodyPr/>
          <a:lstStyle/>
          <a:p>
            <a:r>
              <a:rPr lang="en-US" dirty="0" smtClean="0"/>
              <a:t>And by type providers, I mean the community.</a:t>
            </a:r>
            <a:endParaRPr lang="en-US" dirty="0"/>
          </a:p>
        </p:txBody>
      </p:sp>
      <p:sp>
        <p:nvSpPr>
          <p:cNvPr id="3" name="Content Placeholder 2"/>
          <p:cNvSpPr>
            <a:spLocks noGrp="1"/>
          </p:cNvSpPr>
          <p:nvPr>
            <p:ph idx="1"/>
          </p:nvPr>
        </p:nvSpPr>
        <p:spPr/>
        <p:txBody>
          <a:bodyPr>
            <a:normAutofit lnSpcReduction="10000"/>
          </a:bodyPr>
          <a:lstStyle/>
          <a:p>
            <a:r>
              <a:rPr lang="en-US" dirty="0" smtClean="0">
                <a:hlinkClick r:id="rId3"/>
              </a:rPr>
              <a:t>http://fsharp.org</a:t>
            </a:r>
            <a:r>
              <a:rPr lang="en-US" dirty="0" smtClean="0"/>
              <a:t>, FSSF Slack</a:t>
            </a:r>
          </a:p>
          <a:p>
            <a:r>
              <a:rPr lang="en-US" dirty="0" smtClean="0"/>
              <a:t>F# Weekly</a:t>
            </a:r>
          </a:p>
          <a:p>
            <a:r>
              <a:rPr lang="en-US" dirty="0" smtClean="0">
                <a:hlinkClick r:id="rId4"/>
              </a:rPr>
              <a:t>http://fsharpforfunandprofit.com</a:t>
            </a:r>
            <a:endParaRPr lang="en-US" dirty="0" smtClean="0"/>
          </a:p>
          <a:p>
            <a:r>
              <a:rPr lang="en-US" dirty="0" smtClean="0"/>
              <a:t>F# </a:t>
            </a:r>
            <a:r>
              <a:rPr lang="en-US" dirty="0" err="1" smtClean="0"/>
              <a:t>Conf</a:t>
            </a:r>
            <a:r>
              <a:rPr lang="en-US" dirty="0" smtClean="0"/>
              <a:t> videos</a:t>
            </a:r>
          </a:p>
          <a:p>
            <a:r>
              <a:rPr lang="en-US" dirty="0" smtClean="0">
                <a:hlinkClick r:id="rId5"/>
              </a:rPr>
              <a:t>c4fsharp.net</a:t>
            </a:r>
            <a:endParaRPr lang="en-US" dirty="0" smtClean="0"/>
          </a:p>
          <a:p>
            <a:r>
              <a:rPr lang="en-US" dirty="0" smtClean="0">
                <a:hlinkClick r:id="rId6"/>
              </a:rPr>
              <a:t>fssnip.net</a:t>
            </a:r>
            <a:endParaRPr lang="en-US" dirty="0" smtClean="0"/>
          </a:p>
          <a:p>
            <a:r>
              <a:rPr lang="en-US" dirty="0" smtClean="0"/>
              <a:t>#</a:t>
            </a:r>
            <a:r>
              <a:rPr lang="en-US" dirty="0" err="1" smtClean="0"/>
              <a:t>fsharp</a:t>
            </a:r>
            <a:r>
              <a:rPr lang="en-US" dirty="0" smtClean="0"/>
              <a:t> on twitter</a:t>
            </a:r>
            <a:endParaRPr lang="en-US" dirty="0"/>
          </a:p>
          <a:p>
            <a:r>
              <a:rPr lang="en-US" dirty="0">
                <a:hlinkClick r:id="rId7"/>
              </a:rPr>
              <a:t>GitHub.com/fsprojects</a:t>
            </a:r>
          </a:p>
          <a:p>
            <a:r>
              <a:rPr lang="en-US" dirty="0"/>
              <a:t>Google groups</a:t>
            </a:r>
            <a:endParaRPr lang="en-US" dirty="0" smtClean="0"/>
          </a:p>
        </p:txBody>
      </p:sp>
      <p:pic>
        <p:nvPicPr>
          <p:cNvPr id="4" name="Picture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773333" y="2286000"/>
            <a:ext cx="4855959" cy="2731477"/>
          </a:xfrm>
          <a:prstGeom prst="rect">
            <a:avLst/>
          </a:prstGeom>
        </p:spPr>
      </p:pic>
    </p:spTree>
    <p:extLst>
      <p:ext uri="{BB962C8B-B14F-4D97-AF65-F5344CB8AC3E}">
        <p14:creationId xmlns:p14="http://schemas.microsoft.com/office/powerpoint/2010/main" val="9168008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a:bodyPr>
          <a:lstStyle/>
          <a:p>
            <a:r>
              <a:rPr lang="en-US" dirty="0" smtClean="0"/>
              <a:t>A History of </a:t>
            </a:r>
            <a:r>
              <a:rPr lang="en-US" dirty="0" smtClean="0"/>
              <a:t>F</a:t>
            </a:r>
            <a:r>
              <a:rPr lang="en-US" dirty="0" smtClean="0"/>
              <a:t>#</a:t>
            </a:r>
            <a:br>
              <a:rPr lang="en-US" dirty="0" smtClean="0"/>
            </a:br>
            <a:r>
              <a:rPr lang="en-US" sz="4000" dirty="0" smtClean="0">
                <a:solidFill>
                  <a:schemeClr val="accent3"/>
                </a:solidFill>
              </a:rPr>
              <a:t>From Euclid to type providers</a:t>
            </a:r>
            <a:endParaRPr lang="en-US" sz="4000" dirty="0">
              <a:solidFill>
                <a:schemeClr val="accent3"/>
              </a:solidFill>
            </a:endParaRPr>
          </a:p>
        </p:txBody>
      </p:sp>
      <p:sp>
        <p:nvSpPr>
          <p:cNvPr id="5" name="Subtitle 4"/>
          <p:cNvSpPr>
            <a:spLocks noGrp="1"/>
          </p:cNvSpPr>
          <p:nvPr>
            <p:ph type="subTitle" idx="1"/>
          </p:nvPr>
        </p:nvSpPr>
        <p:spPr/>
        <p:txBody>
          <a:bodyPr/>
          <a:lstStyle/>
          <a:p>
            <a:r>
              <a:rPr lang="en-US" b="1" dirty="0" smtClean="0">
                <a:solidFill>
                  <a:schemeClr val="accent1"/>
                </a:solidFill>
              </a:rPr>
              <a:t>Rachel Reese </a:t>
            </a:r>
          </a:p>
          <a:p>
            <a:r>
              <a:rPr lang="en-US" b="1" dirty="0" smtClean="0">
                <a:solidFill>
                  <a:schemeClr val="accent1"/>
                </a:solidFill>
              </a:rPr>
              <a:t>@rachelreese </a:t>
            </a:r>
          </a:p>
          <a:p>
            <a:r>
              <a:rPr lang="en-US" b="1" dirty="0" err="1" smtClean="0">
                <a:solidFill>
                  <a:schemeClr val="accent1"/>
                </a:solidFill>
              </a:rPr>
              <a:t>rachelree.se</a:t>
            </a:r>
            <a:endParaRPr lang="en-US" b="1" dirty="0">
              <a:solidFill>
                <a:schemeClr val="accent1"/>
              </a:solidFill>
            </a:endParaRPr>
          </a:p>
        </p:txBody>
      </p:sp>
    </p:spTree>
    <p:extLst>
      <p:ext uri="{BB962C8B-B14F-4D97-AF65-F5344CB8AC3E}">
        <p14:creationId xmlns:p14="http://schemas.microsoft.com/office/powerpoint/2010/main" val="4243569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David Hilbert, 1862-1943</a:t>
            </a:r>
            <a:endParaRPr lang="en-US" dirty="0"/>
          </a:p>
        </p:txBody>
      </p:sp>
      <p:pic>
        <p:nvPicPr>
          <p:cNvPr id="3" name="Picture 2"/>
          <p:cNvPicPr>
            <a:picLocks noChangeAspect="1"/>
          </p:cNvPicPr>
          <p:nvPr/>
        </p:nvPicPr>
        <p:blipFill>
          <a:blip r:embed="rId3"/>
          <a:stretch>
            <a:fillRect/>
          </a:stretch>
        </p:blipFill>
        <p:spPr>
          <a:xfrm>
            <a:off x="4313439" y="2084832"/>
            <a:ext cx="3141449" cy="4230908"/>
          </a:xfrm>
          <a:prstGeom prst="rect">
            <a:avLst/>
          </a:prstGeom>
        </p:spPr>
      </p:pic>
    </p:spTree>
    <p:extLst>
      <p:ext uri="{BB962C8B-B14F-4D97-AF65-F5344CB8AC3E}">
        <p14:creationId xmlns:p14="http://schemas.microsoft.com/office/powerpoint/2010/main" val="5413659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22569</TotalTime>
  <Words>4450</Words>
  <Application>Microsoft Macintosh PowerPoint</Application>
  <PresentationFormat>Widescreen</PresentationFormat>
  <Paragraphs>662</Paragraphs>
  <Slides>83</Slides>
  <Notes>78</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Calibri</vt:lpstr>
      <vt:lpstr>Consolas</vt:lpstr>
      <vt:lpstr>Graphik</vt:lpstr>
      <vt:lpstr>Graphik Light</vt:lpstr>
      <vt:lpstr>Tw Cen MT</vt:lpstr>
      <vt:lpstr>Tw Cen MT Condensed</vt:lpstr>
      <vt:lpstr>Wingdings</vt:lpstr>
      <vt:lpstr>Wingdings 3</vt:lpstr>
      <vt:lpstr>Arial</vt:lpstr>
      <vt:lpstr>Integral</vt:lpstr>
      <vt:lpstr>A History of F# From Euclid to type providers</vt:lpstr>
      <vt:lpstr>PowerPoint Presentation</vt:lpstr>
      <vt:lpstr>PowerPoint Presentation</vt:lpstr>
      <vt:lpstr>Prehistory</vt:lpstr>
      <vt:lpstr>Euclid, ~300 BC</vt:lpstr>
      <vt:lpstr>Gottfried Leibniz, 1646-1716</vt:lpstr>
      <vt:lpstr>Charles Babbage (1791-1871) &amp; Ada LoveLace (1815-1852)</vt:lpstr>
      <vt:lpstr>Gottlob Frege (1848-1925) &amp;  Giuseppe Peano (1858-1932)</vt:lpstr>
      <vt:lpstr>David Hilbert, 1862-1943</vt:lpstr>
      <vt:lpstr>Moses Schönfinkel, 1889-1942</vt:lpstr>
      <vt:lpstr>Hilbert’s 23 questions, 1900</vt:lpstr>
      <vt:lpstr>Principia Mathematica, 1910</vt:lpstr>
      <vt:lpstr>PowerPoint Presentation</vt:lpstr>
      <vt:lpstr>Hilbert’s Second Problem, redux. 1928.</vt:lpstr>
      <vt:lpstr>1930s</vt:lpstr>
      <vt:lpstr>Gödel’s incompleteness theorems, 1931</vt:lpstr>
      <vt:lpstr>Gödel started a fad</vt:lpstr>
      <vt:lpstr>Undefinability Theorem, 1936</vt:lpstr>
      <vt:lpstr>Gödel started a fad</vt:lpstr>
      <vt:lpstr>Alan Turing &amp; Halting problem, 1936</vt:lpstr>
      <vt:lpstr>Gödel started a fad</vt:lpstr>
      <vt:lpstr>Entscheidungsproblem, 1936</vt:lpstr>
      <vt:lpstr>Alonzo Church</vt:lpstr>
      <vt:lpstr>1940s &amp; 1950s</vt:lpstr>
      <vt:lpstr>Early computers</vt:lpstr>
      <vt:lpstr>John von Neumann, 1903-1957</vt:lpstr>
      <vt:lpstr>Fortran, 1954</vt:lpstr>
      <vt:lpstr>FLOW-MATIC, 1955 &amp;  COBOL, 1959</vt:lpstr>
      <vt:lpstr>Algol, 1958</vt:lpstr>
      <vt:lpstr>Lisp, 1958</vt:lpstr>
      <vt:lpstr>Mervyn Pragnell’s logic study group, Late 1950s</vt:lpstr>
      <vt:lpstr>PowerPoint Presentation</vt:lpstr>
      <vt:lpstr>1960s</vt:lpstr>
      <vt:lpstr>Christopher Strachey, 1916-1975</vt:lpstr>
      <vt:lpstr>Peter Landin, 1930 - 2009</vt:lpstr>
      <vt:lpstr>Peter Landin’s papers</vt:lpstr>
      <vt:lpstr>ISWIM, 1966</vt:lpstr>
      <vt:lpstr>J operator</vt:lpstr>
      <vt:lpstr>Peter Landin’s Contributions</vt:lpstr>
      <vt:lpstr>Haskell Curry, 1900-1982</vt:lpstr>
      <vt:lpstr>Aside: Schönfinkeling vs. Currying</vt:lpstr>
      <vt:lpstr>Curry-Howard Isomorphism</vt:lpstr>
      <vt:lpstr>1970s</vt:lpstr>
      <vt:lpstr>Theorem provers (to today)</vt:lpstr>
      <vt:lpstr>LCF, 1972</vt:lpstr>
      <vt:lpstr>Robin Milner, 1934-2010</vt:lpstr>
      <vt:lpstr>NPL, 1977</vt:lpstr>
      <vt:lpstr>Hope, 1977</vt:lpstr>
      <vt:lpstr>Hindley-Milner type inference, 1978</vt:lpstr>
      <vt:lpstr>Edinburgh LCF, 1979</vt:lpstr>
      <vt:lpstr>ML, 1979</vt:lpstr>
      <vt:lpstr>1980s</vt:lpstr>
      <vt:lpstr>Luca Cardelli &amp; VAX ML, 1981</vt:lpstr>
      <vt:lpstr>Standard ML design starts 1983. </vt:lpstr>
      <vt:lpstr>1990s</vt:lpstr>
      <vt:lpstr>Standard ML, 1990</vt:lpstr>
      <vt:lpstr>Object-oriented programming goes viral</vt:lpstr>
      <vt:lpstr>ML-2000 talks start, 1993</vt:lpstr>
      <vt:lpstr>Other wild MLs appear</vt:lpstr>
      <vt:lpstr>2000s</vt:lpstr>
      <vt:lpstr>Don Syme</vt:lpstr>
      <vt:lpstr>PowerPoint Presentation</vt:lpstr>
      <vt:lpstr>PowerPoint Presentation</vt:lpstr>
      <vt:lpstr>Push for .NET Generics make it in to C# 2.0, 1999-2004</vt:lpstr>
      <vt:lpstr>Bug fixes for generics, 2002-2004</vt:lpstr>
      <vt:lpstr>In which we finally meet the hero of our story: F#</vt:lpstr>
      <vt:lpstr>A few papers related to F#</vt:lpstr>
      <vt:lpstr>F# 1.0, 2005</vt:lpstr>
      <vt:lpstr>Units of measure, 2008</vt:lpstr>
      <vt:lpstr>Type Providers, 2009</vt:lpstr>
      <vt:lpstr>2010s</vt:lpstr>
      <vt:lpstr>F# 2.0 Included in Visual Studio 2010! </vt:lpstr>
      <vt:lpstr>F# is Open sourced! 2010</vt:lpstr>
      <vt:lpstr>F# 2.0, 2010</vt:lpstr>
      <vt:lpstr>FSharp.org, 2012 </vt:lpstr>
      <vt:lpstr>F# 3.0, 2012</vt:lpstr>
      <vt:lpstr>F# Moved to github, 2015</vt:lpstr>
      <vt:lpstr>F# 3.1, 2015</vt:lpstr>
      <vt:lpstr>F# 4.0, 2016</vt:lpstr>
      <vt:lpstr>PowerPoint Presentation</vt:lpstr>
      <vt:lpstr>Today: Type providers are blossoming </vt:lpstr>
      <vt:lpstr>And by type providers, I mean the community.</vt:lpstr>
      <vt:lpstr>A History of F# From Euclid to type providers</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Reese</dc:creator>
  <cp:lastModifiedBy>Rachel Reese</cp:lastModifiedBy>
  <cp:revision>1742</cp:revision>
  <dcterms:created xsi:type="dcterms:W3CDTF">2016-06-16T17:26:05Z</dcterms:created>
  <dcterms:modified xsi:type="dcterms:W3CDTF">2016-07-02T15:28:02Z</dcterms:modified>
</cp:coreProperties>
</file>